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57" r:id="rId4"/>
    <p:sldId id="277" r:id="rId5"/>
    <p:sldId id="297" r:id="rId6"/>
    <p:sldId id="260" r:id="rId7"/>
    <p:sldId id="279" r:id="rId8"/>
    <p:sldId id="261" r:id="rId9"/>
    <p:sldId id="302" r:id="rId10"/>
    <p:sldId id="263" r:id="rId11"/>
    <p:sldId id="281" r:id="rId12"/>
    <p:sldId id="264" r:id="rId13"/>
    <p:sldId id="306" r:id="rId14"/>
    <p:sldId id="295" r:id="rId15"/>
    <p:sldId id="265" r:id="rId16"/>
    <p:sldId id="285" r:id="rId17"/>
    <p:sldId id="275" r:id="rId18"/>
    <p:sldId id="282" r:id="rId19"/>
    <p:sldId id="267" r:id="rId20"/>
    <p:sldId id="288" r:id="rId21"/>
    <p:sldId id="268" r:id="rId22"/>
    <p:sldId id="298" r:id="rId23"/>
    <p:sldId id="289" r:id="rId24"/>
    <p:sldId id="266" r:id="rId25"/>
    <p:sldId id="271" r:id="rId26"/>
    <p:sldId id="269" r:id="rId27"/>
    <p:sldId id="286" r:id="rId28"/>
    <p:sldId id="270" r:id="rId29"/>
    <p:sldId id="303" r:id="rId30"/>
    <p:sldId id="291" r:id="rId31"/>
    <p:sldId id="304" r:id="rId32"/>
    <p:sldId id="299" r:id="rId33"/>
    <p:sldId id="305" r:id="rId34"/>
    <p:sldId id="300" r:id="rId35"/>
    <p:sldId id="292" r:id="rId36"/>
    <p:sldId id="287" r:id="rId37"/>
    <p:sldId id="283" r:id="rId38"/>
    <p:sldId id="273" r:id="rId39"/>
    <p:sldId id="307" r:id="rId40"/>
    <p:sldId id="308" r:id="rId41"/>
    <p:sldId id="309" r:id="rId42"/>
    <p:sldId id="301" r:id="rId43"/>
  </p:sldIdLst>
  <p:sldSz cx="12192000" cy="6858000"/>
  <p:notesSz cx="67691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1522" autoAdjust="0"/>
  </p:normalViewPr>
  <p:slideViewPr>
    <p:cSldViewPr snapToGrid="0">
      <p:cViewPr varScale="1">
        <p:scale>
          <a:sx n="90" d="100"/>
          <a:sy n="90" d="100"/>
        </p:scale>
        <p:origin x="11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74722-E92E-420C-A01B-C92512A137E7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A74FD-44F4-4BEE-A754-CB061A7792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125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55A3-1978-498B-A5AA-CD4EB45910ED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176E3-A9A3-45B4-A8F8-1D92FEFBC0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74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nl-NL" dirty="0" smtClean="0"/>
              <a:t>Weten de cursisten zijn/haar  eigen range?</a:t>
            </a:r>
          </a:p>
          <a:p>
            <a:pPr marL="914400" lvl="2" indent="0">
              <a:buNone/>
            </a:pPr>
            <a:endParaRPr lang="nl-NL" sz="18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76E3-A9A3-45B4-A8F8-1D92FEFBC0F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5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 smtClean="0"/>
              <a:t>Welke doseerstap hebben de cursisten?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76E3-A9A3-45B4-A8F8-1D92FEFBC0F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127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76E3-A9A3-45B4-A8F8-1D92FEFBC0F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213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N.B. benadrukken dat ze bij elke INR boven 5,9 al overleg moeten hebben!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76E3-A9A3-45B4-A8F8-1D92FEFBC0F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938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176E3-A9A3-45B4-A8F8-1D92FEFBC0F3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613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5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11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50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45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8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009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2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5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22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7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0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9400-A4A9-49B3-BF8A-930F35CE0F64}" type="datetimeFigureOut">
              <a:rPr lang="nl-NL" smtClean="0"/>
              <a:t>20-3-2024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7115C-92F0-4D16-8B44-74B5C3AE74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400" b="1" dirty="0" smtClean="0">
                <a:latin typeface="+mn-lt"/>
              </a:rPr>
              <a:t>Werken met </a:t>
            </a:r>
            <a:r>
              <a:rPr lang="nl-NL" sz="4400" b="1" dirty="0" err="1" smtClean="0">
                <a:latin typeface="+mn-lt"/>
              </a:rPr>
              <a:t>Porta</a:t>
            </a:r>
            <a:r>
              <a:rPr lang="nl-NL" sz="4400" b="1" dirty="0" smtClean="0">
                <a:latin typeface="+mn-lt"/>
              </a:rPr>
              <a:t> Vita</a:t>
            </a:r>
            <a:br>
              <a:rPr lang="nl-NL" sz="4400" b="1" dirty="0" smtClean="0">
                <a:latin typeface="+mn-lt"/>
              </a:rPr>
            </a:br>
            <a:endParaRPr lang="nl-NL" sz="4400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3200" dirty="0" smtClean="0"/>
              <a:t>1</a:t>
            </a:r>
            <a:r>
              <a:rPr lang="nl-NL" sz="3200" baseline="30000" dirty="0" smtClean="0"/>
              <a:t>ste</a:t>
            </a:r>
            <a:r>
              <a:rPr lang="nl-NL" sz="3200" dirty="0" smtClean="0"/>
              <a:t> </a:t>
            </a:r>
            <a:r>
              <a:rPr lang="nl-NL" sz="3200" dirty="0" err="1" smtClean="0"/>
              <a:t>trainingsdag</a:t>
            </a:r>
            <a:endParaRPr lang="nl-NL" sz="3200" dirty="0" smtClean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B78FE-A660-A44C-9755-AEC15EC5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8" y="0"/>
            <a:ext cx="4763386" cy="147438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542" y="0"/>
            <a:ext cx="2415458" cy="12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08064"/>
            <a:ext cx="9144000" cy="1263535"/>
          </a:xfrm>
        </p:spPr>
        <p:txBody>
          <a:bodyPr>
            <a:noAutofit/>
          </a:bodyPr>
          <a:lstStyle/>
          <a:p>
            <a:pPr algn="ctr"/>
            <a:r>
              <a:rPr lang="nl-NL" sz="4400" b="1" dirty="0">
                <a:latin typeface="+mn-lt"/>
              </a:rPr>
              <a:t>Werkwijze bericht </a:t>
            </a:r>
            <a:r>
              <a:rPr lang="nl-NL" sz="4400" b="1" dirty="0" smtClean="0">
                <a:latin typeface="+mn-lt"/>
              </a:rPr>
              <a:t>sturen en ontvangen</a:t>
            </a:r>
            <a:endParaRPr lang="nl-NL" sz="4400" b="1" dirty="0">
              <a:latin typeface="+mn-lt"/>
            </a:endParaRPr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524000" y="1047404"/>
            <a:ext cx="9144000" cy="756458"/>
          </a:xfrm>
        </p:spPr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homepage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90628" y="1928553"/>
            <a:ext cx="6911975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524000" y="133005"/>
            <a:ext cx="8974975" cy="1130529"/>
          </a:xfrm>
        </p:spPr>
        <p:txBody>
          <a:bodyPr>
            <a:normAutofit fontScale="90000"/>
          </a:bodyPr>
          <a:lstStyle/>
          <a:p>
            <a:r>
              <a:rPr lang="nl-NL" sz="4400" b="1" dirty="0">
                <a:latin typeface="+mn-lt"/>
              </a:rPr>
              <a:t>Werkwijze bericht </a:t>
            </a:r>
            <a:r>
              <a:rPr lang="nl-NL" sz="4400" b="1" dirty="0" smtClean="0">
                <a:latin typeface="+mn-lt"/>
              </a:rPr>
              <a:t>ontvangen en versturen</a:t>
            </a:r>
            <a:endParaRPr lang="nl-NL" sz="4400" b="1" dirty="0">
              <a:latin typeface="+mn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163781" y="1263535"/>
            <a:ext cx="9543012" cy="5519650"/>
          </a:xfrm>
        </p:spPr>
        <p:txBody>
          <a:bodyPr>
            <a:normAutofit fontScale="92500"/>
          </a:bodyPr>
          <a:lstStyle/>
          <a:p>
            <a:pPr algn="l"/>
            <a:r>
              <a:rPr lang="nl-NL" sz="2600" b="1" dirty="0" smtClean="0"/>
              <a:t>Berichten ontvangen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Het </a:t>
            </a:r>
            <a:r>
              <a:rPr lang="nl-NL" dirty="0"/>
              <a:t>is belangrijk om uw berichten in </a:t>
            </a:r>
            <a:r>
              <a:rPr lang="nl-NL" dirty="0" err="1"/>
              <a:t>Porta</a:t>
            </a:r>
            <a:r>
              <a:rPr lang="nl-NL" dirty="0"/>
              <a:t> Vita  in de gaten te houden.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Via de berichtenservice in </a:t>
            </a:r>
            <a:r>
              <a:rPr lang="nl-NL" dirty="0" err="1"/>
              <a:t>Porta</a:t>
            </a:r>
            <a:r>
              <a:rPr lang="nl-NL" dirty="0"/>
              <a:t> vita, kan de trombosedienst op een veilige </a:t>
            </a:r>
            <a:r>
              <a:rPr lang="nl-NL" dirty="0" smtClean="0"/>
              <a:t>manier berichten </a:t>
            </a:r>
            <a:r>
              <a:rPr lang="nl-NL" dirty="0"/>
              <a:t>sturen.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U krijgt altijd een mailtje als in </a:t>
            </a:r>
            <a:r>
              <a:rPr lang="nl-NL" dirty="0" err="1"/>
              <a:t>Porta</a:t>
            </a:r>
            <a:r>
              <a:rPr lang="nl-NL" dirty="0"/>
              <a:t> Vita een bericht voor u klaar staat.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Klik op de homepage links </a:t>
            </a:r>
            <a:r>
              <a:rPr lang="nl-NL" dirty="0"/>
              <a:t>op 'Mijn berichten</a:t>
            </a:r>
            <a:r>
              <a:rPr lang="nl-NL" dirty="0" smtClean="0"/>
              <a:t>'.</a:t>
            </a:r>
          </a:p>
          <a:p>
            <a:pPr algn="l"/>
            <a:endParaRPr lang="nl-NL" dirty="0"/>
          </a:p>
          <a:p>
            <a:pPr algn="l"/>
            <a:r>
              <a:rPr lang="nl-NL" b="1" dirty="0" smtClean="0"/>
              <a:t>Berichten versturen</a:t>
            </a:r>
            <a:endParaRPr lang="nl-NL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/>
              <a:t>Klik op 'Bericht versturen aan uw trombosedienst' of op 'Bericht opstellen'.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 </a:t>
            </a:r>
            <a:r>
              <a:rPr lang="nl-NL" dirty="0"/>
              <a:t>Voer het onderwerp van uw bericht in.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 Typ </a:t>
            </a:r>
            <a:r>
              <a:rPr lang="nl-NL" dirty="0"/>
              <a:t>uw </a:t>
            </a:r>
            <a:r>
              <a:rPr lang="nl-NL" dirty="0" smtClean="0"/>
              <a:t>bericht.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 Klik </a:t>
            </a:r>
            <a:r>
              <a:rPr lang="nl-NL" dirty="0"/>
              <a:t>op Verstuur. Uw bericht wordt nu  </a:t>
            </a:r>
            <a:r>
              <a:rPr lang="nl-NL" dirty="0" smtClean="0"/>
              <a:t>verstuurd </a:t>
            </a:r>
            <a:r>
              <a:rPr lang="nl-NL" dirty="0"/>
              <a:t>en opgeslagen in uw archief.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svp</a:t>
            </a:r>
            <a:r>
              <a:rPr lang="nl-NL" dirty="0" smtClean="0">
                <a:solidFill>
                  <a:srgbClr val="FF0000"/>
                </a:solidFill>
              </a:rPr>
              <a:t> zoveel mogelijk communiceren via </a:t>
            </a:r>
            <a:r>
              <a:rPr lang="nl-NL" dirty="0" err="1" smtClean="0">
                <a:solidFill>
                  <a:srgbClr val="FF0000"/>
                </a:solidFill>
              </a:rPr>
              <a:t>Porta</a:t>
            </a:r>
            <a:r>
              <a:rPr lang="nl-NL" dirty="0" smtClean="0">
                <a:solidFill>
                  <a:srgbClr val="FF0000"/>
                </a:solidFill>
              </a:rPr>
              <a:t> Vita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5406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Werkwijze trainingsweek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zie ook instructiebrief</a:t>
            </a:r>
            <a:endParaRPr lang="nl-NL" sz="1600" dirty="0">
              <a:latin typeface="+mn-lt"/>
            </a:endParaRPr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>
          <a:xfrm>
            <a:off x="1230284" y="1388226"/>
            <a:ext cx="10389524" cy="53118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smtClean="0"/>
              <a:t>U gaat nu komende week thuis zelf iedere werkdag uw INR prikken en invoeren</a:t>
            </a:r>
          </a:p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/>
              <a:t>Iedere werkdag prikt U vóór 12.00</a:t>
            </a:r>
            <a:r>
              <a:rPr lang="nl-NL" sz="1400" dirty="0"/>
              <a:t>uur</a:t>
            </a:r>
            <a:r>
              <a:rPr lang="nl-NL" sz="2400" dirty="0"/>
              <a:t> een INR en vermeldt deze INR in PORTA VITA.</a:t>
            </a:r>
          </a:p>
          <a:p>
            <a:pPr lvl="1"/>
            <a:r>
              <a:rPr lang="nl-NL" dirty="0"/>
              <a:t>Vermeldt bij </a:t>
            </a:r>
            <a:r>
              <a:rPr lang="nl-NL" dirty="0" smtClean="0"/>
              <a:t>mededeling:  </a:t>
            </a:r>
            <a:r>
              <a:rPr lang="nl-NL" b="1" dirty="0" smtClean="0"/>
              <a:t>TRAININGS-INR</a:t>
            </a:r>
          </a:p>
          <a:p>
            <a:pPr lvl="1"/>
            <a:endParaRPr lang="nl-NL" dirty="0" smtClean="0"/>
          </a:p>
          <a:p>
            <a:r>
              <a:rPr lang="nl-NL" sz="2400" dirty="0"/>
              <a:t> </a:t>
            </a:r>
            <a:r>
              <a:rPr lang="nl-NL" sz="2400" dirty="0" smtClean="0"/>
              <a:t>Als </a:t>
            </a:r>
            <a:r>
              <a:rPr lang="nl-NL" sz="2400" dirty="0"/>
              <a:t>het prikken niet gelukt is, </a:t>
            </a:r>
            <a:r>
              <a:rPr lang="nl-NL" sz="2400" dirty="0" err="1"/>
              <a:t>svp</a:t>
            </a:r>
            <a:r>
              <a:rPr lang="nl-NL" sz="2400" dirty="0"/>
              <a:t> niet nogmaals prikken. </a:t>
            </a:r>
            <a:r>
              <a:rPr lang="nl-NL" sz="2400" dirty="0" smtClean="0"/>
              <a:t>U </a:t>
            </a:r>
            <a:r>
              <a:rPr lang="nl-NL" sz="2400" dirty="0"/>
              <a:t>kunt dan geen INR </a:t>
            </a:r>
            <a:r>
              <a:rPr lang="nl-NL" sz="2400" dirty="0" smtClean="0"/>
              <a:t>  invoeren</a:t>
            </a:r>
            <a:r>
              <a:rPr lang="nl-NL" sz="2400" dirty="0"/>
              <a:t>.</a:t>
            </a:r>
          </a:p>
          <a:p>
            <a:pPr lvl="1"/>
            <a:r>
              <a:rPr lang="nl-NL" dirty="0"/>
              <a:t>Vermeldt bij </a:t>
            </a:r>
            <a:r>
              <a:rPr lang="nl-NL" dirty="0" smtClean="0"/>
              <a:t>berichten : </a:t>
            </a:r>
            <a:r>
              <a:rPr lang="nl-NL" b="1" dirty="0" smtClean="0"/>
              <a:t>TRAININGS-INR</a:t>
            </a:r>
            <a:r>
              <a:rPr lang="nl-NL" b="1" dirty="0"/>
              <a:t>, PRIKKEN NIET </a:t>
            </a:r>
            <a:r>
              <a:rPr lang="nl-NL" b="1" dirty="0" smtClean="0"/>
              <a:t>GELUKT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sz="2400" dirty="0"/>
              <a:t> </a:t>
            </a:r>
            <a:r>
              <a:rPr lang="nl-NL" sz="2400" dirty="0" smtClean="0"/>
              <a:t>Op </a:t>
            </a:r>
            <a:r>
              <a:rPr lang="nl-NL" sz="2400" dirty="0"/>
              <a:t>de 2</a:t>
            </a:r>
            <a:r>
              <a:rPr lang="nl-NL" sz="2400" baseline="30000" dirty="0"/>
              <a:t>de</a:t>
            </a:r>
            <a:r>
              <a:rPr lang="nl-NL" sz="2400" dirty="0"/>
              <a:t> </a:t>
            </a:r>
            <a:r>
              <a:rPr lang="nl-NL" sz="2400" dirty="0" err="1"/>
              <a:t>trainingsdag</a:t>
            </a:r>
            <a:r>
              <a:rPr lang="nl-NL" sz="2400" dirty="0"/>
              <a:t> prikt U thuis een INR, deze voert U  vóór 12.00</a:t>
            </a:r>
            <a:r>
              <a:rPr lang="nl-NL" sz="1400" dirty="0"/>
              <a:t>uur</a:t>
            </a:r>
            <a:r>
              <a:rPr lang="nl-NL" sz="2400" dirty="0"/>
              <a:t> </a:t>
            </a:r>
            <a:r>
              <a:rPr lang="nl-NL" sz="2400" dirty="0" smtClean="0"/>
              <a:t>in</a:t>
            </a:r>
            <a:endParaRPr lang="nl-NL" sz="2400" dirty="0"/>
          </a:p>
          <a:p>
            <a:pPr lvl="1"/>
            <a:r>
              <a:rPr lang="nl-NL" b="1" dirty="0"/>
              <a:t>Zonder </a:t>
            </a:r>
            <a:r>
              <a:rPr lang="nl-NL" dirty="0"/>
              <a:t>vermelding van </a:t>
            </a:r>
            <a:r>
              <a:rPr lang="nl-NL" b="1" dirty="0"/>
              <a:t>TRAININGS-INR.</a:t>
            </a:r>
            <a:endParaRPr lang="nl-NL" dirty="0"/>
          </a:p>
          <a:p>
            <a:pPr marL="914400" lvl="2" indent="0">
              <a:buNone/>
            </a:pP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28884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900" dirty="0" smtClean="0"/>
              <a:t>. </a:t>
            </a:r>
            <a:endParaRPr lang="nl-NL" sz="9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73" y="403129"/>
            <a:ext cx="6677453" cy="64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878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Werkwijze trainingsweek</a:t>
            </a:r>
            <a:br>
              <a:rPr lang="nl-NL" b="1" dirty="0"/>
            </a:br>
            <a:r>
              <a:rPr lang="nl-NL" sz="1600" dirty="0"/>
              <a:t>zie ook instructiebrief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Volgende week wordt er informatie gegeven over de invoer van uw dosering en hoe U zelf Uw dosering kunt aanpassen</a:t>
            </a:r>
          </a:p>
          <a:p>
            <a:r>
              <a:rPr lang="nl-NL" dirty="0"/>
              <a:t>Klik gerust eens op alle informatie balkjes op de homepage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929" y="3642909"/>
            <a:ext cx="1506071" cy="23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0833" y="1584960"/>
            <a:ext cx="10515600" cy="107696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latin typeface="+mn-lt"/>
              </a:rPr>
              <a:t>Werken met </a:t>
            </a:r>
            <a:r>
              <a:rPr lang="nl-NL" b="1" dirty="0" err="1" smtClean="0">
                <a:latin typeface="+mn-lt"/>
              </a:rPr>
              <a:t>Porta</a:t>
            </a:r>
            <a:r>
              <a:rPr lang="nl-NL" b="1" dirty="0" smtClean="0">
                <a:latin typeface="+mn-lt"/>
              </a:rPr>
              <a:t> Vita en Zelfdoseren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06739"/>
            <a:ext cx="10515600" cy="3770224"/>
          </a:xfrm>
        </p:spPr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400" dirty="0" smtClean="0"/>
              <a:t>2</a:t>
            </a:r>
            <a:r>
              <a:rPr lang="nl-NL" sz="2400" baseline="30000" dirty="0" smtClean="0"/>
              <a:t>de</a:t>
            </a:r>
            <a:r>
              <a:rPr lang="nl-NL" sz="2400" dirty="0" smtClean="0"/>
              <a:t> </a:t>
            </a:r>
            <a:r>
              <a:rPr lang="nl-NL" sz="2400" dirty="0" err="1" smtClean="0"/>
              <a:t>trainingsdag</a:t>
            </a:r>
            <a:endParaRPr lang="nl-NL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B78FE-A660-A44C-9755-AEC15EC5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8" y="0"/>
            <a:ext cx="4763386" cy="147438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542" y="0"/>
            <a:ext cx="2415458" cy="12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243840"/>
            <a:ext cx="12065874" cy="95821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invoeren dosering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90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" y="2061557"/>
            <a:ext cx="11695563" cy="338328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91194" y="257695"/>
            <a:ext cx="11795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400" b="1" i="0" u="none" strike="noStrike" baseline="0" dirty="0" smtClean="0"/>
              <a:t>Handleiding en instructievideo's</a:t>
            </a:r>
          </a:p>
          <a:p>
            <a:pPr algn="ctr"/>
            <a:endParaRPr lang="nl-NL" sz="3600" b="1" i="0" u="none" strike="noStrike" baseline="0" dirty="0" smtClean="0">
              <a:latin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022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71105" y="166255"/>
            <a:ext cx="9049789" cy="1446415"/>
          </a:xfrm>
        </p:spPr>
        <p:txBody>
          <a:bodyPr>
            <a:normAutofit fontScale="90000"/>
          </a:bodyPr>
          <a:lstStyle/>
          <a:p>
            <a:r>
              <a:rPr lang="nl-NL" sz="4900" b="1" dirty="0">
                <a:latin typeface="+mn-lt"/>
              </a:rPr>
              <a:t>Handleiding en instructievideo's</a:t>
            </a:r>
            <a:r>
              <a:rPr lang="nl-NL" b="1" dirty="0"/>
              <a:t/>
            </a:r>
            <a:br>
              <a:rPr lang="nl-NL" b="1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8349" y="1612670"/>
            <a:ext cx="9329651" cy="4655126"/>
          </a:xfrm>
        </p:spPr>
        <p:txBody>
          <a:bodyPr>
            <a:normAutofit lnSpcReduction="10000"/>
          </a:bodyPr>
          <a:lstStyle/>
          <a:p>
            <a:pPr algn="l"/>
            <a:r>
              <a:rPr lang="nl-NL" dirty="0"/>
              <a:t>In het Digitaal Logboek zijn video's te bekijken die een uitleg geven over de werkwijze van het Digitaal Logboek.</a:t>
            </a:r>
          </a:p>
          <a:p>
            <a:pPr algn="l"/>
            <a:r>
              <a:rPr lang="nl-NL" dirty="0"/>
              <a:t>Ga op de homepage naar 'Handleidingen &amp; instructievideo's' om de algemene handleiding, de handleiding </a:t>
            </a:r>
            <a:r>
              <a:rPr lang="nl-NL" dirty="0" smtClean="0"/>
              <a:t>extra beveiliging </a:t>
            </a:r>
            <a:r>
              <a:rPr lang="nl-NL" dirty="0"/>
              <a:t>en de volgende video's te bekijken</a:t>
            </a:r>
            <a:r>
              <a:rPr lang="nl-NL" dirty="0" smtClean="0"/>
              <a:t>:</a:t>
            </a:r>
          </a:p>
          <a:p>
            <a:pPr algn="l"/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Invoeren INR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FF0000"/>
                </a:solidFill>
              </a:rPr>
              <a:t>Invoeren dosering (alleen voor </a:t>
            </a:r>
            <a:r>
              <a:rPr lang="nl-NL" b="1" dirty="0" err="1">
                <a:solidFill>
                  <a:srgbClr val="FF0000"/>
                </a:solidFill>
              </a:rPr>
              <a:t>zelfdoseerders</a:t>
            </a:r>
            <a:r>
              <a:rPr lang="nl-NL" b="1" dirty="0">
                <a:solidFill>
                  <a:srgbClr val="FF0000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Uitprinten doseerschema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Uitprinten vakantiebrief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Tevens vindt U hier informatie om een nieuw wachtwoord aan te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76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697" y="227339"/>
            <a:ext cx="11508572" cy="1094385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>Begrippen zelfdoseren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640" y="1229360"/>
            <a:ext cx="11080865" cy="5437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smtClean="0"/>
              <a:t>Na </a:t>
            </a:r>
            <a:r>
              <a:rPr lang="nl-NL" sz="2000" dirty="0"/>
              <a:t>afloop van deze training ontvangt u een link met informatie over de stolling en antistolling, </a:t>
            </a:r>
            <a:r>
              <a:rPr lang="nl-NL" sz="2000" dirty="0" smtClean="0"/>
              <a:t>waarbij </a:t>
            </a:r>
            <a:r>
              <a:rPr lang="nl-NL" sz="2000" dirty="0"/>
              <a:t>de volgende begrippen aan de orde </a:t>
            </a:r>
            <a:r>
              <a:rPr lang="nl-NL" sz="2000" dirty="0" smtClean="0"/>
              <a:t>komen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r>
              <a:rPr lang="nl-NL" sz="2000" dirty="0"/>
              <a:t> </a:t>
            </a:r>
            <a:endParaRPr lang="nl-NL" sz="2000" dirty="0" smtClean="0"/>
          </a:p>
          <a:p>
            <a:r>
              <a:rPr lang="nl-NL" sz="2000" b="1" dirty="0" smtClean="0"/>
              <a:t>Welke </a:t>
            </a:r>
            <a:r>
              <a:rPr lang="nl-NL" sz="2000" b="1" dirty="0" err="1" smtClean="0"/>
              <a:t>Inr</a:t>
            </a:r>
            <a:r>
              <a:rPr lang="nl-NL" sz="2000" b="1" dirty="0" smtClean="0"/>
              <a:t> heeft iemand die geen antistollingsmedicatie van de trombosedienst gebruikt?</a:t>
            </a:r>
          </a:p>
          <a:p>
            <a:pPr lvl="1"/>
            <a:r>
              <a:rPr lang="nl-NL" sz="2000" dirty="0" smtClean="0"/>
              <a:t>INR rond de 1,0</a:t>
            </a:r>
          </a:p>
          <a:p>
            <a:r>
              <a:rPr lang="nl-NL" sz="2000" b="1" dirty="0" smtClean="0"/>
              <a:t>Therapeutische range/streefgebied: </a:t>
            </a:r>
          </a:p>
          <a:p>
            <a:pPr lvl="1"/>
            <a:r>
              <a:rPr lang="nl-NL" sz="2000" dirty="0" smtClean="0"/>
              <a:t>Uw INR moet in een bepaalde range zijn waarbinnen zowel de kans op trombose, als de kans op een bloeding zo klein mogelijk is.</a:t>
            </a:r>
          </a:p>
          <a:p>
            <a:pPr lvl="1"/>
            <a:r>
              <a:rPr lang="nl-NL" sz="2000" dirty="0" smtClean="0"/>
              <a:t>Deze range is afhankelijk van Uw indicatie, de reden waarvoor u antistollingsmedicatie gebruikt</a:t>
            </a:r>
          </a:p>
          <a:p>
            <a:pPr lvl="1"/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pPr lvl="2"/>
            <a:r>
              <a:rPr lang="nl-NL" dirty="0"/>
              <a:t>Lage range </a:t>
            </a:r>
            <a:r>
              <a:rPr lang="nl-NL" dirty="0" smtClean="0"/>
              <a:t>INR	 :	2,0-3,0</a:t>
            </a:r>
            <a:endParaRPr lang="nl-NL" dirty="0"/>
          </a:p>
          <a:p>
            <a:pPr lvl="2"/>
            <a:r>
              <a:rPr lang="nl-NL" dirty="0"/>
              <a:t>Hoge </a:t>
            </a:r>
            <a:r>
              <a:rPr lang="nl-NL" dirty="0" smtClean="0"/>
              <a:t>range INR :  	2,5-3,5</a:t>
            </a:r>
          </a:p>
          <a:p>
            <a:pPr lvl="2"/>
            <a:endParaRPr lang="nl-NL" dirty="0" smtClean="0"/>
          </a:p>
          <a:p>
            <a:pPr marL="914400" lvl="2" indent="0">
              <a:buNone/>
            </a:pP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41584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193040"/>
            <a:ext cx="12065874" cy="100901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instructievideo’s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92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+mn-lt"/>
              </a:rPr>
              <a:t>Begrippen </a:t>
            </a:r>
            <a:r>
              <a:rPr lang="nl-NL" b="1" dirty="0" err="1">
                <a:latin typeface="+mn-lt"/>
              </a:rPr>
              <a:t>zelfdoseren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29295"/>
            <a:ext cx="10515600" cy="4547668"/>
          </a:xfrm>
        </p:spPr>
        <p:txBody>
          <a:bodyPr/>
          <a:lstStyle/>
          <a:p>
            <a:r>
              <a:rPr lang="nl-NL" sz="2000" b="1" dirty="0"/>
              <a:t>D</a:t>
            </a:r>
            <a:r>
              <a:rPr lang="nl-NL" sz="2000" b="1" dirty="0" smtClean="0"/>
              <a:t>oseerstap</a:t>
            </a:r>
            <a:r>
              <a:rPr lang="nl-NL" sz="2000" b="1" dirty="0"/>
              <a:t>: </a:t>
            </a:r>
            <a:r>
              <a:rPr lang="nl-NL" sz="2000" dirty="0"/>
              <a:t>	</a:t>
            </a:r>
            <a:endParaRPr lang="nl-NL" sz="2000" dirty="0" smtClean="0"/>
          </a:p>
          <a:p>
            <a:pPr lvl="2"/>
            <a:r>
              <a:rPr lang="nl-NL" u="sng" dirty="0" smtClean="0"/>
              <a:t>Acenocoumarol </a:t>
            </a:r>
            <a:r>
              <a:rPr lang="nl-NL" u="sng" dirty="0"/>
              <a:t>1mg tablet</a:t>
            </a:r>
            <a:endParaRPr lang="nl-NL" dirty="0"/>
          </a:p>
          <a:p>
            <a:pPr lvl="3"/>
            <a:r>
              <a:rPr lang="nl-NL" sz="2000" dirty="0" smtClean="0"/>
              <a:t>Stap 1         wilt </a:t>
            </a:r>
            <a:r>
              <a:rPr lang="nl-NL" sz="2000" dirty="0"/>
              <a:t>zeggen dat u op 14 dagen tijd 1  </a:t>
            </a:r>
            <a:r>
              <a:rPr lang="nl-NL" sz="2000" dirty="0" smtClean="0"/>
              <a:t>tablet </a:t>
            </a:r>
            <a:r>
              <a:rPr lang="nl-NL" sz="2000" dirty="0"/>
              <a:t>acenocoumarol inneemt</a:t>
            </a:r>
          </a:p>
          <a:p>
            <a:pPr lvl="3"/>
            <a:r>
              <a:rPr lang="nl-NL" sz="2000" dirty="0"/>
              <a:t>Stap </a:t>
            </a:r>
            <a:r>
              <a:rPr lang="nl-NL" sz="2000" dirty="0" smtClean="0"/>
              <a:t>16       wilt </a:t>
            </a:r>
            <a:r>
              <a:rPr lang="nl-NL" sz="2000" dirty="0"/>
              <a:t>zeggen dat u op 14 dagen tijd 16  tabletten acenocoumarol </a:t>
            </a:r>
            <a:r>
              <a:rPr lang="nl-NL" sz="2000" dirty="0" smtClean="0"/>
              <a:t>inneemt</a:t>
            </a:r>
          </a:p>
          <a:p>
            <a:pPr lvl="2"/>
            <a:endParaRPr lang="nl-NL" u="sng" dirty="0"/>
          </a:p>
          <a:p>
            <a:pPr lvl="2"/>
            <a:r>
              <a:rPr lang="nl-NL" u="sng" dirty="0" smtClean="0"/>
              <a:t>Fenprocoumon </a:t>
            </a:r>
            <a:r>
              <a:rPr lang="nl-NL" u="sng" dirty="0"/>
              <a:t>3 mg tablet met breeklijn</a:t>
            </a:r>
          </a:p>
          <a:p>
            <a:pPr lvl="3"/>
            <a:r>
              <a:rPr lang="nl-NL" sz="2000" dirty="0" smtClean="0"/>
              <a:t>Stap </a:t>
            </a:r>
            <a:r>
              <a:rPr lang="nl-NL" sz="2000" dirty="0"/>
              <a:t>1   </a:t>
            </a:r>
            <a:r>
              <a:rPr lang="nl-NL" sz="2000" dirty="0" smtClean="0"/>
              <a:t>       </a:t>
            </a:r>
            <a:r>
              <a:rPr lang="nl-NL" sz="2000" dirty="0"/>
              <a:t>wilt zeggen dat u op 14 dagen tijd 0,5  tablet fenprocoumon </a:t>
            </a:r>
            <a:r>
              <a:rPr lang="nl-NL" sz="2000" dirty="0" smtClean="0"/>
              <a:t>inneemt</a:t>
            </a:r>
          </a:p>
          <a:p>
            <a:pPr lvl="3"/>
            <a:r>
              <a:rPr lang="nl-NL" sz="2000" dirty="0" smtClean="0"/>
              <a:t>Stap  </a:t>
            </a:r>
            <a:r>
              <a:rPr lang="nl-NL" sz="2000" dirty="0"/>
              <a:t>16 </a:t>
            </a:r>
            <a:r>
              <a:rPr lang="nl-NL" sz="2000" dirty="0" smtClean="0"/>
              <a:t>      wilt </a:t>
            </a:r>
            <a:r>
              <a:rPr lang="nl-NL" sz="2000" dirty="0"/>
              <a:t>zeggen dat u op 14 dagen tijd 8     tabletten fenprocoumon </a:t>
            </a:r>
            <a:r>
              <a:rPr lang="nl-NL" sz="2000" dirty="0" smtClean="0"/>
              <a:t>inneemt</a:t>
            </a:r>
          </a:p>
          <a:p>
            <a:pPr marL="1371600" lvl="3" indent="0">
              <a:buNone/>
            </a:pPr>
            <a:endParaRPr lang="nl-NL" sz="2000" dirty="0" smtClean="0"/>
          </a:p>
          <a:p>
            <a:pPr marL="1371600" lvl="3" indent="0">
              <a:buNone/>
            </a:pPr>
            <a:r>
              <a:rPr lang="nl-NL" sz="2000" dirty="0" smtClean="0"/>
              <a:t>De tabletten worden gelijkmatig verdeeld over 14 dagen</a:t>
            </a:r>
            <a:endParaRPr lang="nl-NL" sz="2000" dirty="0"/>
          </a:p>
          <a:p>
            <a:pPr lvl="2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403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401" y="198872"/>
            <a:ext cx="11684000" cy="881784"/>
          </a:xfrm>
        </p:spPr>
        <p:txBody>
          <a:bodyPr/>
          <a:lstStyle/>
          <a:p>
            <a:pPr algn="ctr"/>
            <a:r>
              <a:rPr lang="nl-NL" b="1" dirty="0">
                <a:latin typeface="+mn-lt"/>
              </a:rPr>
              <a:t>Begrippen zelfdoseren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4647" y="1163782"/>
            <a:ext cx="10539153" cy="5586153"/>
          </a:xfrm>
        </p:spPr>
        <p:txBody>
          <a:bodyPr>
            <a:normAutofit/>
          </a:bodyPr>
          <a:lstStyle/>
          <a:p>
            <a:r>
              <a:rPr lang="nl-NL" sz="2000" b="1" dirty="0"/>
              <a:t>Eenmalig</a:t>
            </a:r>
            <a:endParaRPr lang="nl-NL" sz="2000" dirty="0"/>
          </a:p>
          <a:p>
            <a:pPr lvl="2"/>
            <a:r>
              <a:rPr lang="nl-NL" dirty="0" smtClean="0"/>
              <a:t>Altijd een </a:t>
            </a:r>
            <a:r>
              <a:rPr lang="nl-NL" dirty="0"/>
              <a:t>goede INR, </a:t>
            </a:r>
            <a:r>
              <a:rPr lang="nl-NL" dirty="0" smtClean="0"/>
              <a:t>nu op </a:t>
            </a:r>
            <a:r>
              <a:rPr lang="nl-NL" dirty="0" err="1" smtClean="0"/>
              <a:t>prikdag</a:t>
            </a:r>
            <a:r>
              <a:rPr lang="nl-NL" dirty="0" smtClean="0"/>
              <a:t> 1x </a:t>
            </a:r>
            <a:r>
              <a:rPr lang="nl-NL" dirty="0"/>
              <a:t>te hoog </a:t>
            </a:r>
            <a:r>
              <a:rPr lang="nl-NL" dirty="0" smtClean="0"/>
              <a:t>/laag, dus buiten uw range</a:t>
            </a:r>
          </a:p>
          <a:p>
            <a:r>
              <a:rPr lang="nl-NL" sz="2000" b="1" dirty="0" smtClean="0"/>
              <a:t>Meermalig</a:t>
            </a:r>
            <a:endParaRPr lang="nl-NL" sz="2000" dirty="0" smtClean="0"/>
          </a:p>
          <a:p>
            <a:pPr lvl="2"/>
            <a:r>
              <a:rPr lang="nl-NL" dirty="0" smtClean="0"/>
              <a:t>Tenminste </a:t>
            </a:r>
            <a:r>
              <a:rPr lang="nl-NL" dirty="0"/>
              <a:t>2 keer op een rij </a:t>
            </a:r>
            <a:r>
              <a:rPr lang="nl-NL" dirty="0" smtClean="0"/>
              <a:t>een INR </a:t>
            </a:r>
            <a:r>
              <a:rPr lang="nl-NL" dirty="0"/>
              <a:t>te hoog/laag, dus buiten uw </a:t>
            </a:r>
            <a:r>
              <a:rPr lang="nl-NL" dirty="0" smtClean="0"/>
              <a:t>range</a:t>
            </a:r>
            <a:endParaRPr lang="nl-NL" dirty="0"/>
          </a:p>
          <a:p>
            <a:pPr lvl="0"/>
            <a:r>
              <a:rPr lang="nl-NL" sz="2000" b="1" dirty="0"/>
              <a:t>SH :start hoog</a:t>
            </a:r>
            <a:endParaRPr lang="nl-NL" sz="2000" dirty="0"/>
          </a:p>
          <a:p>
            <a:pPr lvl="2"/>
            <a:r>
              <a:rPr lang="nl-NL" dirty="0" smtClean="0"/>
              <a:t>Begin </a:t>
            </a:r>
            <a:r>
              <a:rPr lang="nl-NL" dirty="0"/>
              <a:t>met de hoogste dosering van uw </a:t>
            </a:r>
            <a:r>
              <a:rPr lang="nl-NL" dirty="0" smtClean="0"/>
              <a:t>doseerschema</a:t>
            </a:r>
            <a:endParaRPr lang="nl-NL" dirty="0"/>
          </a:p>
          <a:p>
            <a:pPr lvl="2"/>
            <a:r>
              <a:rPr lang="nl-NL" dirty="0" smtClean="0"/>
              <a:t>Bv </a:t>
            </a:r>
            <a:r>
              <a:rPr lang="nl-NL" dirty="0"/>
              <a:t>als uw schema 221 is dan is 2 de hoogste dosering</a:t>
            </a:r>
          </a:p>
          <a:p>
            <a:r>
              <a:rPr lang="nl-NL" sz="2000" b="1" dirty="0"/>
              <a:t>SL  : start laag</a:t>
            </a:r>
            <a:endParaRPr lang="nl-NL" sz="2000" dirty="0"/>
          </a:p>
          <a:p>
            <a:pPr lvl="2"/>
            <a:r>
              <a:rPr lang="nl-NL" dirty="0" smtClean="0"/>
              <a:t>Begin </a:t>
            </a:r>
            <a:r>
              <a:rPr lang="nl-NL" dirty="0"/>
              <a:t>met de laagste dosering van </a:t>
            </a:r>
            <a:r>
              <a:rPr lang="nl-NL" dirty="0" smtClean="0"/>
              <a:t>uw</a:t>
            </a:r>
            <a:r>
              <a:rPr lang="nl-NL" b="1" dirty="0"/>
              <a:t> </a:t>
            </a:r>
            <a:r>
              <a:rPr lang="nl-NL" dirty="0" smtClean="0"/>
              <a:t>doseerschema</a:t>
            </a:r>
            <a:r>
              <a:rPr lang="nl-NL" dirty="0"/>
              <a:t>.</a:t>
            </a:r>
          </a:p>
          <a:p>
            <a:pPr lvl="2"/>
            <a:r>
              <a:rPr lang="nl-NL" dirty="0" smtClean="0"/>
              <a:t>Bv </a:t>
            </a:r>
            <a:r>
              <a:rPr lang="nl-NL" dirty="0"/>
              <a:t>als uw schema 221 is dan is 1 de laagste </a:t>
            </a:r>
            <a:r>
              <a:rPr lang="nl-NL" dirty="0" smtClean="0"/>
              <a:t>dosering</a:t>
            </a:r>
          </a:p>
          <a:p>
            <a:r>
              <a:rPr lang="nl-NL" sz="2000" dirty="0"/>
              <a:t> </a:t>
            </a:r>
            <a:r>
              <a:rPr lang="nl-NL" sz="2000" b="1" dirty="0"/>
              <a:t>C</a:t>
            </a:r>
            <a:r>
              <a:rPr lang="nl-NL" sz="2000" b="1" dirty="0" smtClean="0"/>
              <a:t>ontrole termijn</a:t>
            </a:r>
          </a:p>
          <a:p>
            <a:pPr lvl="2"/>
            <a:r>
              <a:rPr lang="nl-NL" dirty="0" smtClean="0"/>
              <a:t>De periode van prikdatum tot volgende prikdatum	</a:t>
            </a:r>
          </a:p>
          <a:p>
            <a:pPr lvl="2"/>
            <a:r>
              <a:rPr lang="nl-NL" dirty="0" smtClean="0"/>
              <a:t>Zelfmeters/</a:t>
            </a:r>
            <a:r>
              <a:rPr lang="nl-NL" dirty="0" err="1" smtClean="0"/>
              <a:t>zelfdoseerders</a:t>
            </a:r>
            <a:r>
              <a:rPr lang="nl-NL" dirty="0" smtClean="0"/>
              <a:t> prikken maximaal 1x per 3 weken</a:t>
            </a:r>
          </a:p>
          <a:p>
            <a:pPr lvl="3"/>
            <a:r>
              <a:rPr lang="nl-NL" sz="2000" dirty="0" smtClean="0"/>
              <a:t>Ook bij INR in het streefgebied		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360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243840"/>
            <a:ext cx="12065874" cy="95821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invoeren dosering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3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005840"/>
            <a:ext cx="12125497" cy="581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193"/>
            <a:ext cx="10525298" cy="81464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</a:t>
            </a:r>
            <a:r>
              <a:rPr lang="nl-NL" sz="4900" b="1" dirty="0">
                <a:latin typeface="+mn-lt"/>
              </a:rPr>
              <a:t>doseerschema 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1800" dirty="0">
                <a:latin typeface="+mn-lt"/>
              </a:rPr>
              <a:t>praktische </a:t>
            </a:r>
            <a:r>
              <a:rPr lang="nl-NL" sz="1800" dirty="0" smtClean="0">
                <a:latin typeface="+mn-lt"/>
              </a:rPr>
              <a:t>informatie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21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1148" y="365126"/>
            <a:ext cx="10472651" cy="898410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doseerschema </a:t>
            </a:r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sz="1800" dirty="0" smtClean="0">
                <a:latin typeface="+mn-lt"/>
              </a:rPr>
              <a:t>praktische informatie, </a:t>
            </a:r>
            <a:r>
              <a:rPr lang="nl-NL" sz="1800" dirty="0">
                <a:latin typeface="+mn-lt"/>
              </a:rPr>
              <a:t>zie ook instructie </a:t>
            </a:r>
            <a:r>
              <a:rPr lang="nl-NL" sz="1800" dirty="0" smtClean="0">
                <a:latin typeface="+mn-lt"/>
              </a:rPr>
              <a:t>video invoeren dosering</a:t>
            </a:r>
            <a:endParaRPr lang="nl-NL" sz="18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5450" y="1263536"/>
            <a:ext cx="11646550" cy="5062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400" b="1" u="sng" dirty="0" smtClean="0"/>
              <a:t>Actie 1:</a:t>
            </a:r>
          </a:p>
          <a:p>
            <a:r>
              <a:rPr lang="nl-NL" sz="2400" dirty="0"/>
              <a:t>Afhankelijk van uw INR kunt u deze </a:t>
            </a:r>
            <a:r>
              <a:rPr lang="nl-NL" sz="2400" dirty="0" smtClean="0"/>
              <a:t>prikdatum </a:t>
            </a:r>
            <a:r>
              <a:rPr lang="nl-NL" sz="2400" dirty="0"/>
              <a:t>zelf </a:t>
            </a:r>
            <a:r>
              <a:rPr lang="nl-NL" sz="2400" dirty="0" smtClean="0"/>
              <a:t>aanpassen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De meetintensiteit in de trainingsperiode staat ingesteld op 7 dagen met </a:t>
            </a:r>
            <a:r>
              <a:rPr lang="nl-NL" sz="1600" dirty="0"/>
              <a:t>1</a:t>
            </a:r>
            <a:r>
              <a:rPr lang="nl-NL" sz="1600" dirty="0" smtClean="0"/>
              <a:t> </a:t>
            </a:r>
            <a:r>
              <a:rPr lang="nl-NL" sz="1600" dirty="0" err="1" smtClean="0"/>
              <a:t>tolerantiedag</a:t>
            </a:r>
            <a:endParaRPr lang="nl-NL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Na de trainingsperiode wordt dit aangepast naar 21 dagen met 3 tolerantiedagen</a:t>
            </a:r>
          </a:p>
          <a:p>
            <a:pPr marL="457200" lvl="1" indent="0">
              <a:buNone/>
            </a:pPr>
            <a:r>
              <a:rPr lang="nl-NL" sz="1600" dirty="0" smtClean="0"/>
              <a:t>	</a:t>
            </a:r>
          </a:p>
          <a:p>
            <a:pPr marL="0" indent="0">
              <a:buNone/>
            </a:pPr>
            <a:r>
              <a:rPr lang="nl-NL" sz="2400" b="1" u="sng" dirty="0" smtClean="0"/>
              <a:t>Actie 2: </a:t>
            </a:r>
          </a:p>
          <a:p>
            <a:r>
              <a:rPr lang="nl-NL" sz="2400" dirty="0"/>
              <a:t>H</a:t>
            </a:r>
            <a:r>
              <a:rPr lang="nl-NL" sz="2400" dirty="0" smtClean="0"/>
              <a:t>ier kunt U aangeven welke aanpassing  u wilt doen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doseerstap voortzetten aanvinken indien u dezelfde doseerstap wilt aanhouden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U kunt ook indien nodig de mogelijkheid aanvinken om vandaag of morgen laag of hoog te starten ( SL of SH)</a:t>
            </a:r>
          </a:p>
          <a:p>
            <a:pPr marL="457200" lvl="1" indent="0">
              <a:buNone/>
            </a:pPr>
            <a:endParaRPr lang="nl-NL" sz="1600" dirty="0" smtClean="0"/>
          </a:p>
          <a:p>
            <a:pPr marL="0" indent="0">
              <a:buNone/>
            </a:pPr>
            <a:r>
              <a:rPr lang="nl-NL" sz="2400" b="1" u="sng" dirty="0" smtClean="0"/>
              <a:t>Actie 3: </a:t>
            </a:r>
          </a:p>
          <a:p>
            <a:r>
              <a:rPr lang="nl-NL" sz="2400" dirty="0"/>
              <a:t>H</a:t>
            </a:r>
            <a:r>
              <a:rPr lang="nl-NL" sz="2400" dirty="0" smtClean="0"/>
              <a:t>ier kunt U aangeven of  op de eerste dag een afwijkende dosering nodig 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1600" dirty="0" smtClean="0"/>
              <a:t>Vinkje bij actie 2 uitvinken om deze functie en SL en SH actie 3 te activeren</a:t>
            </a:r>
          </a:p>
          <a:p>
            <a:pPr marL="457200" lvl="1" indent="0">
              <a:buNone/>
            </a:pPr>
            <a:endParaRPr lang="nl-NL" sz="2000" dirty="0" smtClean="0"/>
          </a:p>
          <a:p>
            <a:pPr marL="0" indent="0" algn="ctr">
              <a:buNone/>
            </a:pPr>
            <a:r>
              <a:rPr lang="nl-NL" sz="2400" b="1" dirty="0" err="1" smtClean="0">
                <a:solidFill>
                  <a:srgbClr val="FF0000"/>
                </a:solidFill>
              </a:rPr>
              <a:t>Svp</a:t>
            </a:r>
            <a:r>
              <a:rPr lang="nl-NL" sz="2400" b="1" dirty="0" smtClean="0">
                <a:solidFill>
                  <a:srgbClr val="FF0000"/>
                </a:solidFill>
              </a:rPr>
              <a:t> niet de mogelijkheid gebruiken om het stappenschema handmatig aan te passen. </a:t>
            </a:r>
          </a:p>
          <a:p>
            <a:pPr marL="0" indent="0" algn="ctr">
              <a:buNone/>
            </a:pPr>
            <a:r>
              <a:rPr lang="nl-NL" sz="2400" b="1" dirty="0" smtClean="0">
                <a:solidFill>
                  <a:srgbClr val="FF0000"/>
                </a:solidFill>
              </a:rPr>
              <a:t>Altijd via actie 2 en 3 de dosering invullen</a:t>
            </a:r>
          </a:p>
          <a:p>
            <a:endParaRPr lang="nl-NL" sz="1800" dirty="0">
              <a:solidFill>
                <a:srgbClr val="FF0000"/>
              </a:solidFill>
            </a:endParaRPr>
          </a:p>
          <a:p>
            <a:endParaRPr lang="nl-N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4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1317"/>
            <a:ext cx="12192000" cy="1620981"/>
          </a:xfrm>
        </p:spPr>
        <p:txBody>
          <a:bodyPr>
            <a:normAutofit/>
          </a:bodyPr>
          <a:lstStyle/>
          <a:p>
            <a:r>
              <a:rPr lang="nl-NL" sz="4400" b="1" dirty="0" smtClean="0">
                <a:latin typeface="+mn-lt"/>
              </a:rPr>
              <a:t>Doseertabel FNT</a:t>
            </a:r>
            <a:r>
              <a:rPr lang="nl-NL" sz="4400" dirty="0" smtClean="0">
                <a:latin typeface="+mn-lt"/>
              </a:rPr>
              <a:t/>
            </a:r>
            <a:br>
              <a:rPr lang="nl-NL" sz="4400" dirty="0" smtClean="0">
                <a:latin typeface="+mn-lt"/>
              </a:rPr>
            </a:br>
            <a:r>
              <a:rPr lang="nl-NL" sz="1800" dirty="0"/>
              <a:t>Handelwijze bij INR onder of boven de therapeutische range/streefgebied</a:t>
            </a:r>
            <a:br>
              <a:rPr lang="nl-NL" sz="1800" dirty="0"/>
            </a:br>
            <a:endParaRPr lang="nl-NL" sz="1800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65" y="1903615"/>
            <a:ext cx="12083935" cy="468837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 smtClean="0"/>
              <a:t>Deze tabel vindt u beschreven in de link die u deze week toegestuurd krijgt.</a:t>
            </a:r>
          </a:p>
          <a:p>
            <a:pPr algn="l"/>
            <a:r>
              <a:rPr lang="nl-NL" sz="2000" dirty="0" smtClean="0"/>
              <a:t>     </a:t>
            </a:r>
            <a:r>
              <a:rPr lang="nl-NL" sz="2000" dirty="0" err="1" smtClean="0"/>
              <a:t>Ivm</a:t>
            </a:r>
            <a:r>
              <a:rPr lang="nl-NL" sz="2000" dirty="0" smtClean="0"/>
              <a:t> eventuele aanpassingen is er voor gekozen om deze tabel niet te verwerken in deze presentatie.</a:t>
            </a:r>
          </a:p>
          <a:p>
            <a:pPr algn="l"/>
            <a:r>
              <a:rPr lang="nl-NL" sz="2000" dirty="0" smtClean="0"/>
              <a:t>     Als er aanpassingen zijn in deze tabel, dan ontvangt u hiervan een mail.</a:t>
            </a:r>
          </a:p>
          <a:p>
            <a:pPr algn="l"/>
            <a:endParaRPr lang="nl-NL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 smtClean="0"/>
              <a:t>Tijdens training een voorbeeld tabel om te bespreken</a:t>
            </a:r>
          </a:p>
          <a:p>
            <a:pPr algn="l"/>
            <a:endParaRPr lang="nl-NL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 smtClean="0"/>
              <a:t>Let op: bij </a:t>
            </a:r>
            <a:r>
              <a:rPr lang="nl-NL" sz="2000" dirty="0" err="1" smtClean="0"/>
              <a:t>zelfdoseerders</a:t>
            </a:r>
            <a:r>
              <a:rPr lang="nl-NL" sz="2000" dirty="0" smtClean="0"/>
              <a:t> altijd de afwijkende dosering op vandaag en morgen SL/SH afhankelijk van de INR</a:t>
            </a:r>
          </a:p>
          <a:p>
            <a:pPr algn="l"/>
            <a:endParaRPr lang="nl-NL" sz="2000" dirty="0" smtClean="0"/>
          </a:p>
          <a:p>
            <a:pPr algn="l"/>
            <a:endParaRPr lang="nl-NL" sz="2000" dirty="0"/>
          </a:p>
          <a:p>
            <a:pPr algn="l"/>
            <a:endParaRPr lang="nl-NL" sz="1800" dirty="0" smtClean="0"/>
          </a:p>
          <a:p>
            <a:pPr algn="l"/>
            <a:endParaRPr lang="nl-NL" sz="1800" dirty="0" smtClean="0"/>
          </a:p>
          <a:p>
            <a:pPr algn="l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1042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latin typeface="+mn-lt"/>
              </a:rPr>
              <a:t>Doseertabel </a:t>
            </a:r>
            <a:r>
              <a:rPr lang="nl-NL" b="1" dirty="0" smtClean="0">
                <a:latin typeface="+mn-lt"/>
              </a:rPr>
              <a:t>FNT</a:t>
            </a:r>
            <a:br>
              <a:rPr lang="nl-NL" b="1" dirty="0" smtClean="0">
                <a:latin typeface="+mn-lt"/>
              </a:rPr>
            </a:br>
            <a:r>
              <a:rPr lang="nl-NL" sz="2000" dirty="0"/>
              <a:t>Handelwijze bij INR onder of boven de therapeutische </a:t>
            </a:r>
            <a:r>
              <a:rPr lang="nl-NL" sz="2000" dirty="0" smtClean="0"/>
              <a:t>range/streefgebied</a:t>
            </a:r>
            <a:br>
              <a:rPr lang="nl-NL" sz="2000" dirty="0" smtClean="0"/>
            </a:br>
            <a:r>
              <a:rPr lang="nl-NL" sz="2000" dirty="0" smtClean="0"/>
              <a:t>uitleg</a:t>
            </a:r>
            <a:endParaRPr lang="nl-NL" sz="2000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12669"/>
            <a:ext cx="10841182" cy="5095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600" dirty="0"/>
              <a:t> </a:t>
            </a:r>
          </a:p>
          <a:p>
            <a:r>
              <a:rPr lang="nl-NL" sz="2400" dirty="0" smtClean="0"/>
              <a:t>Therapeutische </a:t>
            </a:r>
            <a:r>
              <a:rPr lang="nl-NL" sz="2400" dirty="0"/>
              <a:t>range/streefgebied: </a:t>
            </a:r>
            <a:endParaRPr lang="nl-NL" sz="2400" dirty="0" smtClean="0"/>
          </a:p>
          <a:p>
            <a:pPr lvl="1"/>
            <a:r>
              <a:rPr lang="nl-NL" sz="1600" dirty="0" smtClean="0"/>
              <a:t>Iemand die geen antistollingsmedicatie van de trombosedienst gebruikt heeft een INR van 1,0 </a:t>
            </a:r>
            <a:endParaRPr lang="nl-NL" sz="1600" dirty="0"/>
          </a:p>
          <a:p>
            <a:pPr lvl="1"/>
            <a:r>
              <a:rPr lang="nl-NL" sz="1600" dirty="0" smtClean="0"/>
              <a:t>2 </a:t>
            </a:r>
            <a:r>
              <a:rPr lang="nl-NL" sz="1600" dirty="0"/>
              <a:t>streefgebieden, </a:t>
            </a:r>
            <a:r>
              <a:rPr lang="nl-NL" sz="1600" dirty="0" smtClean="0"/>
              <a:t> </a:t>
            </a:r>
            <a:r>
              <a:rPr lang="nl-NL" sz="1600" dirty="0"/>
              <a:t>hoge en lage </a:t>
            </a:r>
            <a:r>
              <a:rPr lang="nl-NL" sz="1600" dirty="0" smtClean="0"/>
              <a:t>range beschreven op tabel, </a:t>
            </a:r>
            <a:r>
              <a:rPr lang="nl-NL" sz="1600" dirty="0"/>
              <a:t>persoonlijke range </a:t>
            </a:r>
            <a:r>
              <a:rPr lang="nl-NL" sz="1600" dirty="0" smtClean="0"/>
              <a:t>volgen</a:t>
            </a:r>
          </a:p>
          <a:p>
            <a:pPr lvl="1"/>
            <a:endParaRPr lang="nl-NL" sz="1600" dirty="0" smtClean="0"/>
          </a:p>
          <a:p>
            <a:r>
              <a:rPr lang="nl-NL" sz="2400" dirty="0" smtClean="0"/>
              <a:t>Zelfdoseren in het gebied van 1,0 - 5,9</a:t>
            </a:r>
          </a:p>
          <a:p>
            <a:endParaRPr lang="nl-NL" sz="2400" dirty="0" smtClean="0"/>
          </a:p>
          <a:p>
            <a:pPr lvl="0"/>
            <a:r>
              <a:rPr lang="nl-NL" sz="2400" dirty="0" smtClean="0"/>
              <a:t>Indien twijfel </a:t>
            </a:r>
            <a:r>
              <a:rPr lang="nl-NL" sz="2400" dirty="0"/>
              <a:t>over de dosering, </a:t>
            </a:r>
            <a:r>
              <a:rPr lang="nl-NL" sz="2400" dirty="0" smtClean="0"/>
              <a:t>toch doseervoorstel invoeren.</a:t>
            </a:r>
          </a:p>
          <a:p>
            <a:pPr lvl="1"/>
            <a:r>
              <a:rPr lang="nl-NL" sz="1600" dirty="0" smtClean="0"/>
              <a:t>Meldt </a:t>
            </a:r>
            <a:r>
              <a:rPr lang="nl-NL" sz="1600" dirty="0" err="1" smtClean="0"/>
              <a:t>svp</a:t>
            </a:r>
            <a:r>
              <a:rPr lang="nl-NL" sz="1600" dirty="0" smtClean="0"/>
              <a:t> dat er twijfel is over de dosering.</a:t>
            </a:r>
          </a:p>
          <a:p>
            <a:pPr lvl="1"/>
            <a:endParaRPr lang="nl-NL" sz="1600" dirty="0" smtClean="0"/>
          </a:p>
          <a:p>
            <a:r>
              <a:rPr lang="nl-NL" sz="2400" dirty="0" smtClean="0"/>
              <a:t>Trombosedienst </a:t>
            </a:r>
            <a:r>
              <a:rPr lang="nl-NL" sz="2400" dirty="0"/>
              <a:t>houdt op afstand een oogje in het zeil</a:t>
            </a:r>
          </a:p>
          <a:p>
            <a:pPr marL="0" indent="0">
              <a:buNone/>
            </a:pPr>
            <a:endParaRPr lang="nl-NL" sz="2400" dirty="0" smtClean="0"/>
          </a:p>
          <a:p>
            <a:pPr marL="914400" lvl="2" indent="0">
              <a:buNone/>
            </a:pPr>
            <a:endParaRPr lang="nl-NL" sz="2400" dirty="0"/>
          </a:p>
          <a:p>
            <a:pPr marL="914400" lvl="2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53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005840"/>
            <a:ext cx="12125497" cy="581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193"/>
            <a:ext cx="10525298" cy="81464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</a:t>
            </a:r>
            <a:r>
              <a:rPr lang="nl-NL" sz="4900" b="1" dirty="0">
                <a:latin typeface="+mn-lt"/>
              </a:rPr>
              <a:t>doseerschema 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1800" dirty="0">
                <a:latin typeface="+mn-lt"/>
              </a:rPr>
              <a:t>praktische </a:t>
            </a:r>
            <a:r>
              <a:rPr lang="nl-NL" sz="1800" dirty="0" smtClean="0">
                <a:latin typeface="+mn-lt"/>
              </a:rPr>
              <a:t>informatie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2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9214" y="249383"/>
            <a:ext cx="10364585" cy="831272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smtClean="0">
                <a:latin typeface="+mn-lt"/>
              </a:rPr>
              <a:t>Zelfdoseren met behulp van </a:t>
            </a:r>
            <a:r>
              <a:rPr lang="nl-NL" b="1" dirty="0">
                <a:latin typeface="+mn-lt"/>
              </a:rPr>
              <a:t>d</a:t>
            </a:r>
            <a:r>
              <a:rPr lang="nl-NL" b="1" dirty="0" smtClean="0">
                <a:latin typeface="+mn-lt"/>
              </a:rPr>
              <a:t>oseertabel FNT </a:t>
            </a:r>
            <a:endParaRPr lang="nl-NL" b="1" dirty="0">
              <a:latin typeface="+mn-lt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24445" y="1396538"/>
            <a:ext cx="11967555" cy="5552902"/>
          </a:xfrm>
        </p:spPr>
        <p:txBody>
          <a:bodyPr>
            <a:normAutofit fontScale="47500" lnSpcReduction="20000"/>
          </a:bodyPr>
          <a:lstStyle/>
          <a:p>
            <a:r>
              <a:rPr lang="nl-NL" sz="5600" dirty="0" smtClean="0"/>
              <a:t>Welk doseeradvies hoort bij de gemeten INR (range )</a:t>
            </a:r>
          </a:p>
          <a:p>
            <a:pPr marL="0" indent="0">
              <a:buNone/>
            </a:pPr>
            <a:endParaRPr lang="nl-NL" sz="5600" dirty="0" smtClean="0"/>
          </a:p>
          <a:p>
            <a:pPr lvl="0"/>
            <a:r>
              <a:rPr lang="nl-NL" sz="5600" b="1" dirty="0" smtClean="0"/>
              <a:t>INR </a:t>
            </a:r>
            <a:r>
              <a:rPr lang="nl-NL" sz="5600" b="1" dirty="0"/>
              <a:t>in </a:t>
            </a:r>
            <a:r>
              <a:rPr lang="nl-NL" sz="5600" b="1" dirty="0" smtClean="0"/>
              <a:t>de range </a:t>
            </a:r>
          </a:p>
          <a:p>
            <a:pPr lvl="2"/>
            <a:r>
              <a:rPr lang="nl-NL" sz="4800" dirty="0"/>
              <a:t>Kijk in de tabel </a:t>
            </a:r>
            <a:r>
              <a:rPr lang="nl-NL" sz="4800" dirty="0" smtClean="0"/>
              <a:t>FNT </a:t>
            </a:r>
            <a:r>
              <a:rPr lang="nl-NL" sz="4800" dirty="0"/>
              <a:t>welk advies er wordt gegeven voor uw range</a:t>
            </a:r>
          </a:p>
          <a:p>
            <a:pPr lvl="2"/>
            <a:r>
              <a:rPr lang="nl-NL" sz="4800" dirty="0" smtClean="0"/>
              <a:t>Actie 2</a:t>
            </a:r>
            <a:endParaRPr lang="nl-NL" sz="4800" dirty="0"/>
          </a:p>
          <a:p>
            <a:pPr lvl="3"/>
            <a:r>
              <a:rPr lang="nl-NL" sz="4700" dirty="0" smtClean="0"/>
              <a:t>Vorige stap voortzetten aanvinken bij actie 2</a:t>
            </a:r>
          </a:p>
          <a:p>
            <a:pPr marL="914400" lvl="2" indent="0">
              <a:buNone/>
            </a:pPr>
            <a:endParaRPr lang="nl-NL" sz="5600" dirty="0" smtClean="0"/>
          </a:p>
          <a:p>
            <a:r>
              <a:rPr lang="nl-NL" sz="5600" dirty="0" smtClean="0"/>
              <a:t> </a:t>
            </a:r>
            <a:r>
              <a:rPr lang="nl-NL" sz="5600" b="1" dirty="0" smtClean="0"/>
              <a:t>INR in uiterste waarden van de range/streefgebied</a:t>
            </a:r>
          </a:p>
          <a:p>
            <a:pPr lvl="2"/>
            <a:r>
              <a:rPr lang="nl-NL" sz="4900" dirty="0" smtClean="0"/>
              <a:t>Actie 2</a:t>
            </a:r>
          </a:p>
          <a:p>
            <a:pPr lvl="3"/>
            <a:r>
              <a:rPr lang="nl-NL" sz="4700" dirty="0"/>
              <a:t>Dosering aanpassen met SH of </a:t>
            </a:r>
            <a:r>
              <a:rPr lang="nl-NL" sz="4700" dirty="0" smtClean="0"/>
              <a:t>SL</a:t>
            </a:r>
          </a:p>
          <a:p>
            <a:pPr lvl="3"/>
            <a:r>
              <a:rPr lang="nl-NL" sz="4900" dirty="0" smtClean="0"/>
              <a:t>Vinkje </a:t>
            </a:r>
            <a:r>
              <a:rPr lang="nl-NL" sz="4900" dirty="0"/>
              <a:t>uitvinken bij vorige stap </a:t>
            </a:r>
            <a:r>
              <a:rPr lang="nl-NL" sz="4900" dirty="0" smtClean="0"/>
              <a:t>voortzetten ( doseerstap blijft de vorige stap)</a:t>
            </a:r>
          </a:p>
          <a:p>
            <a:pPr lvl="3"/>
            <a:r>
              <a:rPr lang="nl-NL" sz="4900" dirty="0"/>
              <a:t>Laag of hoog beginnen aanvinken: </a:t>
            </a:r>
            <a:endParaRPr lang="nl-NL" sz="4900" dirty="0" smtClean="0"/>
          </a:p>
          <a:p>
            <a:pPr lvl="4"/>
            <a:r>
              <a:rPr lang="nl-NL" sz="4900" dirty="0" smtClean="0"/>
              <a:t>SL  indien INR bovengrens range</a:t>
            </a:r>
          </a:p>
          <a:p>
            <a:pPr lvl="4"/>
            <a:r>
              <a:rPr lang="nl-NL" sz="4900" dirty="0" smtClean="0"/>
              <a:t>SH indien INR ondergrens range</a:t>
            </a:r>
          </a:p>
          <a:p>
            <a:pPr marL="1371600" lvl="3" indent="0">
              <a:buNone/>
            </a:pPr>
            <a:endParaRPr lang="nl-NL" sz="5600" dirty="0" smtClean="0"/>
          </a:p>
          <a:p>
            <a:pPr marL="914400" lvl="2" indent="0">
              <a:buNone/>
            </a:pPr>
            <a:r>
              <a:rPr lang="nl-NL" sz="5600" dirty="0" smtClean="0"/>
              <a:t>	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005840"/>
            <a:ext cx="12125497" cy="581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193"/>
            <a:ext cx="10525298" cy="81464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</a:t>
            </a:r>
            <a:r>
              <a:rPr lang="nl-NL" sz="4900" b="1" dirty="0">
                <a:latin typeface="+mn-lt"/>
              </a:rPr>
              <a:t>doseerschema 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1800" dirty="0">
                <a:latin typeface="+mn-lt"/>
              </a:rPr>
              <a:t>praktische </a:t>
            </a:r>
            <a:r>
              <a:rPr lang="nl-NL" sz="1800" dirty="0" smtClean="0">
                <a:latin typeface="+mn-lt"/>
              </a:rPr>
              <a:t>informatie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9" y="2369128"/>
            <a:ext cx="11695563" cy="40583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02" y="365125"/>
            <a:ext cx="12125498" cy="1330671"/>
          </a:xfrm>
        </p:spPr>
        <p:txBody>
          <a:bodyPr>
            <a:normAutofit/>
          </a:bodyPr>
          <a:lstStyle/>
          <a:p>
            <a:pPr algn="ctr"/>
            <a:r>
              <a:rPr lang="nl-NL" sz="4400" b="1" dirty="0">
                <a:latin typeface="+mn-lt"/>
              </a:rPr>
              <a:t>Handleiding en </a:t>
            </a:r>
            <a:r>
              <a:rPr lang="nl-NL" sz="4400" b="1" dirty="0" smtClean="0">
                <a:latin typeface="+mn-lt"/>
              </a:rPr>
              <a:t>instructievideo's</a:t>
            </a:r>
            <a:br>
              <a:rPr lang="nl-NL" sz="4400" b="1" dirty="0" smtClean="0">
                <a:latin typeface="+mn-lt"/>
              </a:rPr>
            </a:br>
            <a:r>
              <a:rPr lang="nl-NL" sz="1800" dirty="0" smtClean="0">
                <a:latin typeface="+mn-lt"/>
              </a:rPr>
              <a:t>homepage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1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9392" y="340187"/>
            <a:ext cx="10515600" cy="89009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Zelfdoseren met behulp van doseertabel </a:t>
            </a:r>
            <a:r>
              <a:rPr lang="nl-NL" b="1" dirty="0" smtClean="0">
                <a:latin typeface="+mn-lt"/>
              </a:rPr>
              <a:t>FNT 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3360" y="1503680"/>
            <a:ext cx="11140440" cy="4673283"/>
          </a:xfrm>
        </p:spPr>
        <p:txBody>
          <a:bodyPr>
            <a:normAutofit fontScale="25000" lnSpcReduction="20000"/>
          </a:bodyPr>
          <a:lstStyle/>
          <a:p>
            <a:pPr lvl="2"/>
            <a:r>
              <a:rPr lang="nl-NL" sz="11200" b="1" dirty="0" smtClean="0"/>
              <a:t>INR </a:t>
            </a:r>
            <a:r>
              <a:rPr lang="nl-NL" sz="11200" b="1" dirty="0"/>
              <a:t>eenmalig te </a:t>
            </a:r>
            <a:r>
              <a:rPr lang="nl-NL" sz="11200" b="1" dirty="0" smtClean="0"/>
              <a:t>hoog/laag</a:t>
            </a:r>
          </a:p>
          <a:p>
            <a:pPr marL="914400" lvl="2" indent="0">
              <a:buNone/>
            </a:pPr>
            <a:endParaRPr lang="nl-NL" sz="11200" b="1" dirty="0" smtClean="0"/>
          </a:p>
          <a:p>
            <a:pPr lvl="3"/>
            <a:r>
              <a:rPr lang="nl-NL" sz="7800" dirty="0" smtClean="0"/>
              <a:t>Kijk </a:t>
            </a:r>
            <a:r>
              <a:rPr lang="nl-NL" sz="7800" dirty="0"/>
              <a:t>in de tabel </a:t>
            </a:r>
            <a:r>
              <a:rPr lang="nl-NL" sz="7800" dirty="0" smtClean="0"/>
              <a:t>FNT </a:t>
            </a:r>
            <a:r>
              <a:rPr lang="nl-NL" sz="7800" dirty="0"/>
              <a:t>welk advies er wordt gegeven voor uw </a:t>
            </a:r>
            <a:r>
              <a:rPr lang="nl-NL" sz="7800" dirty="0" smtClean="0"/>
              <a:t>range</a:t>
            </a:r>
          </a:p>
          <a:p>
            <a:pPr lvl="3"/>
            <a:r>
              <a:rPr lang="nl-NL" sz="7800" dirty="0" smtClean="0"/>
              <a:t>Actie 2</a:t>
            </a:r>
            <a:endParaRPr lang="nl-NL" sz="7800" dirty="0"/>
          </a:p>
          <a:p>
            <a:pPr lvl="3"/>
            <a:r>
              <a:rPr lang="nl-NL" sz="7800" dirty="0"/>
              <a:t>Vinkje uitvinken bij vorige stap voortzetten ( doseerstap blijft de vorige stap)</a:t>
            </a:r>
          </a:p>
          <a:p>
            <a:pPr lvl="3"/>
            <a:r>
              <a:rPr lang="nl-NL" sz="7800" dirty="0"/>
              <a:t>Laag of hoog beginnen aanvinken: </a:t>
            </a:r>
          </a:p>
          <a:p>
            <a:pPr lvl="4"/>
            <a:r>
              <a:rPr lang="nl-NL" sz="8000" dirty="0"/>
              <a:t>SL indien INR te hoog</a:t>
            </a:r>
          </a:p>
          <a:p>
            <a:pPr lvl="4"/>
            <a:r>
              <a:rPr lang="nl-NL" sz="8000" dirty="0"/>
              <a:t>SH indien INR te laag </a:t>
            </a:r>
          </a:p>
          <a:p>
            <a:pPr lvl="4"/>
            <a:r>
              <a:rPr lang="nl-NL" sz="8000" dirty="0"/>
              <a:t>Actie </a:t>
            </a:r>
            <a:r>
              <a:rPr lang="nl-NL" sz="8000" dirty="0" smtClean="0"/>
              <a:t>3</a:t>
            </a:r>
            <a:endParaRPr lang="nl-NL" sz="8000" dirty="0"/>
          </a:p>
          <a:p>
            <a:pPr lvl="5"/>
            <a:r>
              <a:rPr lang="nl-NL" sz="8000" dirty="0" smtClean="0"/>
              <a:t>Afwijkende dosering </a:t>
            </a:r>
            <a:r>
              <a:rPr lang="nl-NL" sz="8000" dirty="0" err="1" smtClean="0"/>
              <a:t>vlg</a:t>
            </a:r>
            <a:r>
              <a:rPr lang="nl-NL" sz="8000" dirty="0" smtClean="0"/>
              <a:t> tabel FNT invullen</a:t>
            </a:r>
          </a:p>
          <a:p>
            <a:pPr marL="914400" lvl="2" indent="0">
              <a:buNone/>
            </a:pPr>
            <a:endParaRPr lang="nl-NL" sz="8000" dirty="0" smtClean="0"/>
          </a:p>
          <a:p>
            <a:pPr lvl="2"/>
            <a:endParaRPr lang="nl-NL" sz="8000" b="1" dirty="0" smtClean="0"/>
          </a:p>
          <a:p>
            <a:pPr marL="914400" lvl="2" indent="0">
              <a:buNone/>
            </a:pPr>
            <a:r>
              <a:rPr lang="nl-NL" sz="9600" b="1" dirty="0" smtClean="0"/>
              <a:t>Voer het doseervoorstel in</a:t>
            </a:r>
          </a:p>
          <a:p>
            <a:pPr marL="914400" lvl="2" indent="0">
              <a:buNone/>
            </a:pPr>
            <a:endParaRPr lang="nl-NL" sz="8000" dirty="0" smtClean="0"/>
          </a:p>
          <a:p>
            <a:pPr marL="0" indent="0">
              <a:buNone/>
            </a:pPr>
            <a:r>
              <a:rPr lang="nl-NL" sz="8000" dirty="0" smtClean="0">
                <a:solidFill>
                  <a:srgbClr val="FF0000"/>
                </a:solidFill>
              </a:rPr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655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005840"/>
            <a:ext cx="12125497" cy="581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193"/>
            <a:ext cx="10525298" cy="81464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</a:t>
            </a:r>
            <a:r>
              <a:rPr lang="nl-NL" sz="4900" b="1" dirty="0">
                <a:latin typeface="+mn-lt"/>
              </a:rPr>
              <a:t>doseerschema 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1800" dirty="0">
                <a:latin typeface="+mn-lt"/>
              </a:rPr>
              <a:t>praktische </a:t>
            </a:r>
            <a:r>
              <a:rPr lang="nl-NL" sz="1800" dirty="0" smtClean="0">
                <a:latin typeface="+mn-lt"/>
              </a:rPr>
              <a:t>informatie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3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9392" y="340187"/>
            <a:ext cx="10515600" cy="890097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+mn-lt"/>
              </a:rPr>
              <a:t>Zelfdoseren met behulp van doseertabel </a:t>
            </a:r>
            <a:r>
              <a:rPr lang="nl-NL" b="1" dirty="0" smtClean="0">
                <a:latin typeface="+mn-lt"/>
              </a:rPr>
              <a:t>FNT 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3360" y="1503680"/>
            <a:ext cx="11140440" cy="4673283"/>
          </a:xfrm>
        </p:spPr>
        <p:txBody>
          <a:bodyPr>
            <a:normAutofit fontScale="25000" lnSpcReduction="20000"/>
          </a:bodyPr>
          <a:lstStyle/>
          <a:p>
            <a:pPr lvl="2"/>
            <a:r>
              <a:rPr lang="nl-NL" sz="11200" b="1" dirty="0" smtClean="0"/>
              <a:t>INR meermalig </a:t>
            </a:r>
            <a:r>
              <a:rPr lang="nl-NL" sz="11200" b="1" dirty="0"/>
              <a:t>te </a:t>
            </a:r>
            <a:r>
              <a:rPr lang="nl-NL" sz="11200" b="1" dirty="0" smtClean="0"/>
              <a:t>hoog/laag</a:t>
            </a:r>
          </a:p>
          <a:p>
            <a:pPr marL="914400" lvl="2" indent="0">
              <a:buNone/>
            </a:pPr>
            <a:endParaRPr lang="nl-NL" sz="11200" b="1" dirty="0" smtClean="0"/>
          </a:p>
          <a:p>
            <a:pPr lvl="3"/>
            <a:r>
              <a:rPr lang="nl-NL" sz="7800" dirty="0" smtClean="0"/>
              <a:t>Kijk </a:t>
            </a:r>
            <a:r>
              <a:rPr lang="nl-NL" sz="7800" dirty="0"/>
              <a:t>in de tabel </a:t>
            </a:r>
            <a:r>
              <a:rPr lang="nl-NL" sz="7800" dirty="0" smtClean="0"/>
              <a:t>FNT </a:t>
            </a:r>
            <a:r>
              <a:rPr lang="nl-NL" sz="7800" dirty="0"/>
              <a:t>welk advies er wordt gegeven voor uw </a:t>
            </a:r>
            <a:r>
              <a:rPr lang="nl-NL" sz="7800" dirty="0" smtClean="0"/>
              <a:t>range</a:t>
            </a:r>
          </a:p>
          <a:p>
            <a:pPr lvl="3"/>
            <a:r>
              <a:rPr lang="nl-NL" sz="7800" dirty="0" smtClean="0"/>
              <a:t>Actie 2</a:t>
            </a:r>
            <a:endParaRPr lang="nl-NL" sz="7800" dirty="0"/>
          </a:p>
          <a:p>
            <a:pPr lvl="3"/>
            <a:r>
              <a:rPr lang="nl-NL" sz="7800" dirty="0"/>
              <a:t>Vinkje uitvinken bij vorige stap voortzetten </a:t>
            </a:r>
            <a:endParaRPr lang="nl-NL" sz="7800" dirty="0" smtClean="0"/>
          </a:p>
          <a:p>
            <a:pPr lvl="3"/>
            <a:r>
              <a:rPr lang="nl-NL" sz="8000" dirty="0"/>
              <a:t>Kies een doseerstap of een percentage verschil met uw oude stap</a:t>
            </a:r>
            <a:endParaRPr lang="nl-NL" sz="7800" dirty="0" smtClean="0"/>
          </a:p>
          <a:p>
            <a:pPr lvl="3"/>
            <a:r>
              <a:rPr lang="nl-NL" sz="7800" dirty="0" smtClean="0"/>
              <a:t>Laag </a:t>
            </a:r>
            <a:r>
              <a:rPr lang="nl-NL" sz="7800" dirty="0"/>
              <a:t>of hoog beginnen aanvinken: </a:t>
            </a:r>
          </a:p>
          <a:p>
            <a:pPr lvl="4"/>
            <a:r>
              <a:rPr lang="nl-NL" sz="8000" dirty="0"/>
              <a:t>SL indien INR te hoog</a:t>
            </a:r>
          </a:p>
          <a:p>
            <a:pPr lvl="4"/>
            <a:r>
              <a:rPr lang="nl-NL" sz="8000" dirty="0"/>
              <a:t>SH indien INR te laag </a:t>
            </a:r>
          </a:p>
          <a:p>
            <a:pPr lvl="4"/>
            <a:r>
              <a:rPr lang="nl-NL" sz="8000" dirty="0"/>
              <a:t>Actie </a:t>
            </a:r>
            <a:r>
              <a:rPr lang="nl-NL" sz="8000" dirty="0" smtClean="0"/>
              <a:t>3</a:t>
            </a:r>
            <a:endParaRPr lang="nl-NL" sz="8000" dirty="0"/>
          </a:p>
          <a:p>
            <a:pPr lvl="5"/>
            <a:r>
              <a:rPr lang="nl-NL" sz="8000" dirty="0" smtClean="0"/>
              <a:t>Afwijkende dosering </a:t>
            </a:r>
            <a:r>
              <a:rPr lang="nl-NL" sz="8000" dirty="0" err="1" smtClean="0"/>
              <a:t>vlg</a:t>
            </a:r>
            <a:r>
              <a:rPr lang="nl-NL" sz="8000" dirty="0" smtClean="0"/>
              <a:t> tabel FNT invullen</a:t>
            </a:r>
          </a:p>
          <a:p>
            <a:pPr marL="914400" lvl="2" indent="0">
              <a:buNone/>
            </a:pPr>
            <a:endParaRPr lang="nl-NL" sz="8000" dirty="0" smtClean="0"/>
          </a:p>
          <a:p>
            <a:pPr lvl="2"/>
            <a:endParaRPr lang="nl-NL" sz="8000" b="1" dirty="0" smtClean="0"/>
          </a:p>
          <a:p>
            <a:pPr marL="914400" lvl="2" indent="0">
              <a:buNone/>
            </a:pPr>
            <a:r>
              <a:rPr lang="nl-NL" sz="9600" b="1" dirty="0" smtClean="0"/>
              <a:t>Voer het doseervoorstel in</a:t>
            </a:r>
          </a:p>
          <a:p>
            <a:pPr lvl="2"/>
            <a:r>
              <a:rPr lang="nl-NL" sz="8000" dirty="0" smtClean="0"/>
              <a:t>met behulp van de doseerstap  wordt het gewenste percentage verschil met de vorige stap omhoog of omlaag bepaald.</a:t>
            </a:r>
          </a:p>
          <a:p>
            <a:pPr marL="0" indent="0">
              <a:buNone/>
            </a:pPr>
            <a:r>
              <a:rPr lang="nl-NL" sz="8000" dirty="0" smtClean="0">
                <a:solidFill>
                  <a:srgbClr val="FF0000"/>
                </a:solidFill>
              </a:rPr>
              <a:t>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22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" y="1005840"/>
            <a:ext cx="12125497" cy="58191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91193"/>
            <a:ext cx="10525298" cy="814647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900" b="1" dirty="0" smtClean="0">
                <a:latin typeface="+mn-lt"/>
              </a:rPr>
              <a:t>Invoer </a:t>
            </a:r>
            <a:r>
              <a:rPr lang="nl-NL" sz="4900" b="1" dirty="0">
                <a:latin typeface="+mn-lt"/>
              </a:rPr>
              <a:t>doseerschema </a:t>
            </a:r>
            <a:r>
              <a:rPr lang="nl-NL" sz="3600" b="1" dirty="0"/>
              <a:t/>
            </a:r>
            <a:br>
              <a:rPr lang="nl-NL" sz="3600" b="1" dirty="0"/>
            </a:br>
            <a:r>
              <a:rPr lang="nl-NL" sz="1800" dirty="0">
                <a:latin typeface="+mn-lt"/>
              </a:rPr>
              <a:t>praktische </a:t>
            </a:r>
            <a:r>
              <a:rPr lang="nl-NL" sz="1800" dirty="0" smtClean="0">
                <a:latin typeface="+mn-lt"/>
              </a:rPr>
              <a:t>informatie</a:t>
            </a: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89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 fontScale="90000"/>
          </a:bodyPr>
          <a:lstStyle/>
          <a:p>
            <a:r>
              <a:rPr lang="nl-NL" b="1" dirty="0" err="1"/>
              <a:t>Zelfdoseren</a:t>
            </a:r>
            <a:r>
              <a:rPr lang="nl-NL" b="1" dirty="0"/>
              <a:t> met behulp van doseertabel FNT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					</a:t>
            </a:r>
            <a:r>
              <a:rPr lang="nl-NL" sz="1400" dirty="0" smtClean="0"/>
              <a:t>controletermijn</a:t>
            </a:r>
            <a:endParaRPr lang="nl-NL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/>
              <a:t>Controle termijn</a:t>
            </a:r>
          </a:p>
          <a:p>
            <a:pPr lvl="2"/>
            <a:r>
              <a:rPr lang="nl-NL" dirty="0" smtClean="0"/>
              <a:t>Zelfmeters/</a:t>
            </a:r>
            <a:r>
              <a:rPr lang="nl-NL" dirty="0" err="1" smtClean="0"/>
              <a:t>zelfdoseerders</a:t>
            </a:r>
            <a:r>
              <a:rPr lang="nl-NL" dirty="0" smtClean="0"/>
              <a:t> </a:t>
            </a:r>
            <a:r>
              <a:rPr lang="nl-NL" dirty="0"/>
              <a:t>prikken maximaal 1x per 3 weken</a:t>
            </a:r>
          </a:p>
          <a:p>
            <a:pPr lvl="3"/>
            <a:r>
              <a:rPr lang="nl-NL" sz="2000" dirty="0"/>
              <a:t>Ook bij INR in het </a:t>
            </a:r>
            <a:r>
              <a:rPr lang="nl-NL" sz="2000" dirty="0" smtClean="0"/>
              <a:t>streefgebied</a:t>
            </a:r>
          </a:p>
          <a:p>
            <a:pPr lvl="3"/>
            <a:r>
              <a:rPr lang="nl-NL" sz="2000" dirty="0" smtClean="0"/>
              <a:t>Trainingsperiode 1x per week INR controleren</a:t>
            </a:r>
          </a:p>
          <a:p>
            <a:pPr lvl="3"/>
            <a:r>
              <a:rPr lang="nl-NL" sz="2000" dirty="0" smtClean="0"/>
              <a:t>Na de </a:t>
            </a:r>
            <a:r>
              <a:rPr lang="nl-NL" sz="2000" dirty="0" err="1" smtClean="0"/>
              <a:t>trainings</a:t>
            </a:r>
            <a:r>
              <a:rPr lang="nl-NL" sz="2000" dirty="0" smtClean="0"/>
              <a:t> periode maximaal 1x per 3 weken</a:t>
            </a:r>
          </a:p>
          <a:p>
            <a:pPr lvl="3"/>
            <a:r>
              <a:rPr lang="nl-NL" sz="2000" dirty="0" smtClean="0"/>
              <a:t>Controle termijn is afhankelijk van de geprikte INR</a:t>
            </a:r>
          </a:p>
          <a:p>
            <a:pPr lvl="3"/>
            <a:endParaRPr lang="nl-NL" sz="2000" dirty="0"/>
          </a:p>
          <a:p>
            <a:pPr lvl="3"/>
            <a:endParaRPr lang="nl-NL" sz="2000" dirty="0" smtClean="0"/>
          </a:p>
          <a:p>
            <a:pPr lvl="3"/>
            <a:endParaRPr lang="nl-NL" sz="2000" dirty="0" smtClean="0"/>
          </a:p>
          <a:p>
            <a:pPr lvl="3"/>
            <a:endParaRPr lang="nl-NL" sz="2000" dirty="0"/>
          </a:p>
          <a:p>
            <a:pPr lvl="3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323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294640"/>
            <a:ext cx="12065874" cy="8128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voorlopig en definitief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0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" y="382385"/>
            <a:ext cx="11646129" cy="756459"/>
          </a:xfrm>
        </p:spPr>
        <p:txBody>
          <a:bodyPr>
            <a:normAutofit fontScale="90000"/>
          </a:bodyPr>
          <a:lstStyle/>
          <a:p>
            <a:r>
              <a:rPr lang="nl-NL" sz="4400" b="1" dirty="0">
                <a:latin typeface="+mn-lt"/>
              </a:rPr>
              <a:t/>
            </a:r>
            <a:br>
              <a:rPr lang="nl-NL" sz="4400" b="1" dirty="0">
                <a:latin typeface="+mn-lt"/>
              </a:rPr>
            </a:br>
            <a:r>
              <a:rPr lang="nl-NL" sz="4400" b="1" dirty="0">
                <a:latin typeface="+mn-lt"/>
              </a:rPr>
              <a:t>Homepage Digitaal Logboek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2016" y="1388224"/>
            <a:ext cx="10731729" cy="5976851"/>
          </a:xfrm>
        </p:spPr>
        <p:txBody>
          <a:bodyPr>
            <a:noAutofit/>
          </a:bodyPr>
          <a:lstStyle/>
          <a:p>
            <a:r>
              <a:rPr lang="nl-NL" sz="2000" dirty="0"/>
              <a:t>Op de 'Homepage' vindt u altijd het meest recente doseerschema.</a:t>
            </a:r>
          </a:p>
          <a:p>
            <a:endParaRPr lang="nl-NL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/>
              <a:t>Indien het doseerschema nog door de trombosedienst moet worden </a:t>
            </a:r>
            <a:r>
              <a:rPr lang="nl-NL" sz="2000" dirty="0" smtClean="0"/>
              <a:t>bekeken en </a:t>
            </a:r>
            <a:r>
              <a:rPr lang="nl-NL" sz="2000" dirty="0" err="1" smtClean="0"/>
              <a:t>evt</a:t>
            </a:r>
            <a:r>
              <a:rPr lang="nl-NL" sz="2000" dirty="0" smtClean="0"/>
              <a:t> moet worden aangepast </a:t>
            </a:r>
            <a:r>
              <a:rPr lang="nl-NL" sz="2000" dirty="0"/>
              <a:t>staat </a:t>
            </a:r>
            <a:r>
              <a:rPr lang="nl-NL" sz="2000" dirty="0" smtClean="0"/>
              <a:t>vermeld </a:t>
            </a:r>
            <a:r>
              <a:rPr lang="nl-NL" sz="2000" dirty="0"/>
              <a:t>: </a:t>
            </a:r>
            <a:endParaRPr lang="nl-NL" sz="2000" dirty="0" smtClean="0"/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nl-NL" dirty="0" smtClean="0"/>
              <a:t>Meest </a:t>
            </a:r>
            <a:r>
              <a:rPr lang="nl-NL" dirty="0"/>
              <a:t>recente doseerschema: </a:t>
            </a:r>
            <a:r>
              <a:rPr lang="nl-NL" b="1" dirty="0">
                <a:solidFill>
                  <a:srgbClr val="FF0000"/>
                </a:solidFill>
              </a:rPr>
              <a:t>voorlopig.</a:t>
            </a:r>
          </a:p>
          <a:p>
            <a:pPr algn="l"/>
            <a:endParaRPr lang="nl-NL" sz="20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2000" dirty="0"/>
              <a:t>Indien het doseerschema niet meer door de trombosedienst moet worden bekeken staat </a:t>
            </a:r>
            <a:r>
              <a:rPr lang="nl-NL" sz="2000" dirty="0" smtClean="0"/>
              <a:t>vermeld </a:t>
            </a:r>
            <a:r>
              <a:rPr lang="nl-NL" sz="2000" dirty="0"/>
              <a:t>: 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nl-NL" dirty="0" smtClean="0"/>
              <a:t>Meest </a:t>
            </a:r>
            <a:r>
              <a:rPr lang="nl-NL" dirty="0"/>
              <a:t>recente doseerschema: </a:t>
            </a:r>
            <a:r>
              <a:rPr lang="nl-NL" b="1" dirty="0" smtClean="0">
                <a:solidFill>
                  <a:srgbClr val="FF0000"/>
                </a:solidFill>
              </a:rPr>
              <a:t>definitief</a:t>
            </a:r>
          </a:p>
          <a:p>
            <a:pPr marL="1257300" lvl="2" indent="-342900" algn="l">
              <a:buFont typeface="Courier New" panose="02070309020205020404" pitchFamily="49" charset="0"/>
              <a:buChar char="o"/>
            </a:pPr>
            <a:r>
              <a:rPr lang="nl-NL" sz="2000" dirty="0" smtClean="0">
                <a:solidFill>
                  <a:srgbClr val="FF0000"/>
                </a:solidFill>
              </a:rPr>
              <a:t>Check goed of er een aanpassing van dosering of prikdatum is gedaan</a:t>
            </a:r>
            <a:endParaRPr lang="nl-NL" sz="2000" dirty="0">
              <a:solidFill>
                <a:srgbClr val="FF0000"/>
              </a:solidFill>
            </a:endParaRPr>
          </a:p>
          <a:p>
            <a:pPr algn="l"/>
            <a:endParaRPr lang="nl-NL" sz="2000" dirty="0" smtClean="0"/>
          </a:p>
          <a:p>
            <a:pPr algn="l"/>
            <a:r>
              <a:rPr lang="nl-NL" sz="2000" dirty="0" smtClean="0"/>
              <a:t>Indien </a:t>
            </a:r>
            <a:r>
              <a:rPr lang="nl-NL" sz="2000" dirty="0"/>
              <a:t>de trombosedienst een opmerking met belangrijke informatie heeft toegevoegd bij het doseerschema, dan staat dit onder het doseerschema aangegeven met de tekst </a:t>
            </a:r>
            <a:r>
              <a:rPr lang="nl-NL" sz="2000" b="1" dirty="0"/>
              <a:t>'Belangrijke informatie'. </a:t>
            </a:r>
          </a:p>
          <a:p>
            <a:pPr algn="l"/>
            <a:r>
              <a:rPr lang="nl-NL" sz="2000" dirty="0"/>
              <a:t>Indien er geen opmerking is, wordt dit niet getoond</a:t>
            </a:r>
            <a:endParaRPr lang="nl-NL" sz="2000" b="1" dirty="0">
              <a:solidFill>
                <a:srgbClr val="FF0000"/>
              </a:solidFill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1094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+mn-lt"/>
              </a:rPr>
              <a:t>Zelfdoseren met behulp van d</a:t>
            </a:r>
            <a:r>
              <a:rPr lang="nl-NL" b="1" dirty="0" smtClean="0">
                <a:latin typeface="+mn-lt"/>
              </a:rPr>
              <a:t>oseertabel FNT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>
                <a:solidFill>
                  <a:srgbClr val="FF0000"/>
                </a:solidFill>
              </a:rPr>
              <a:t>INR groter of gelijk 8 kan onstolbaar zijn: ALTIJD OVERLEG</a:t>
            </a:r>
            <a:r>
              <a:rPr lang="nl-NL" dirty="0" smtClean="0">
                <a:solidFill>
                  <a:srgbClr val="FF0000"/>
                </a:solidFill>
              </a:rPr>
              <a:t>!</a:t>
            </a:r>
          </a:p>
          <a:p>
            <a:pPr marL="0" indent="0" algn="ctr">
              <a:buNone/>
            </a:pPr>
            <a:r>
              <a:rPr lang="nl-NL" dirty="0" smtClean="0">
                <a:solidFill>
                  <a:srgbClr val="FF0000"/>
                </a:solidFill>
              </a:rPr>
              <a:t>&gt; 8,0 INR</a:t>
            </a:r>
          </a:p>
          <a:p>
            <a:pPr marL="0" indent="0" algn="ctr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dirty="0" err="1" smtClean="0">
                <a:solidFill>
                  <a:srgbClr val="FF0000"/>
                </a:solidFill>
              </a:rPr>
              <a:t>Svp</a:t>
            </a:r>
            <a:r>
              <a:rPr lang="nl-NL" dirty="0" smtClean="0">
                <a:solidFill>
                  <a:srgbClr val="FF0000"/>
                </a:solidFill>
              </a:rPr>
              <a:t> altijd vermelden </a:t>
            </a:r>
            <a:r>
              <a:rPr lang="nl-NL" dirty="0">
                <a:solidFill>
                  <a:srgbClr val="FF0000"/>
                </a:solidFill>
              </a:rPr>
              <a:t>of er </a:t>
            </a:r>
            <a:r>
              <a:rPr lang="nl-NL" dirty="0" smtClean="0">
                <a:solidFill>
                  <a:srgbClr val="FF0000"/>
                </a:solidFill>
              </a:rPr>
              <a:t>wel of geen bijzonderheden </a:t>
            </a:r>
            <a:r>
              <a:rPr lang="nl-NL" dirty="0">
                <a:solidFill>
                  <a:srgbClr val="FF0000"/>
                </a:solidFill>
              </a:rPr>
              <a:t>zijn, zoals bv diarree of koorts of </a:t>
            </a:r>
            <a:r>
              <a:rPr lang="nl-NL" dirty="0" smtClean="0">
                <a:solidFill>
                  <a:srgbClr val="FF0000"/>
                </a:solidFill>
              </a:rPr>
              <a:t>bloedingen</a:t>
            </a:r>
          </a:p>
          <a:p>
            <a:pPr marL="0" indent="0" algn="ctr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dirty="0">
                <a:solidFill>
                  <a:srgbClr val="FF0000"/>
                </a:solidFill>
              </a:rPr>
              <a:t>SVP geen INR invullen indien er een waarschuwing verschijnt dat de trombosedienst op deze prikdatum is gesloten</a:t>
            </a:r>
          </a:p>
          <a:p>
            <a:pPr marL="0" indent="0" algn="ctr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0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1" y="266007"/>
            <a:ext cx="8509462" cy="749994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latin typeface="+mn-lt"/>
              </a:rPr>
              <a:t>Trainingsperiode</a:t>
            </a:r>
            <a:endParaRPr lang="nl-NL" b="1" dirty="0">
              <a:latin typeface="+mn-lt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863601"/>
            <a:ext cx="9215120" cy="5821680"/>
          </a:xfrm>
        </p:spPr>
        <p:txBody>
          <a:bodyPr>
            <a:noAutofit/>
          </a:bodyPr>
          <a:lstStyle/>
          <a:p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K</a:t>
            </a:r>
            <a:r>
              <a:rPr lang="nl-NL" dirty="0" smtClean="0"/>
              <a:t>omende 3 maanden </a:t>
            </a:r>
            <a:r>
              <a:rPr lang="nl-NL" dirty="0"/>
              <a:t>INR prikken </a:t>
            </a:r>
            <a:r>
              <a:rPr lang="nl-NL" dirty="0" smtClean="0"/>
              <a:t>op de afgesproken dag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INR op prikdag voor 12:00uur prikken en meteen invoeren in </a:t>
            </a:r>
            <a:r>
              <a:rPr lang="nl-NL" dirty="0" err="1" smtClean="0"/>
              <a:t>Porta</a:t>
            </a:r>
            <a:r>
              <a:rPr lang="nl-NL" dirty="0" smtClean="0"/>
              <a:t> Vita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Altijd bijzonderheden vermelden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Dosering aan de hand van de tabel FNT zelf bepalen en invoeren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B</a:t>
            </a:r>
            <a:r>
              <a:rPr lang="nl-NL" dirty="0" smtClean="0"/>
              <a:t>ij twijfel toch Uw doseervoorstel invoeren, </a:t>
            </a:r>
            <a:r>
              <a:rPr lang="nl-NL" dirty="0" err="1" smtClean="0"/>
              <a:t>evt</a:t>
            </a:r>
            <a:r>
              <a:rPr lang="nl-NL" dirty="0" smtClean="0"/>
              <a:t> met reden van twijfel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Kijk op Uw </a:t>
            </a:r>
            <a:r>
              <a:rPr lang="nl-NL" dirty="0" err="1" smtClean="0"/>
              <a:t>prikdag</a:t>
            </a:r>
            <a:r>
              <a:rPr lang="nl-NL" dirty="0" smtClean="0"/>
              <a:t> voor inname altijd in PV of Uw dosering </a:t>
            </a:r>
            <a:r>
              <a:rPr lang="nl-NL" dirty="0" smtClean="0">
                <a:solidFill>
                  <a:srgbClr val="FF0000"/>
                </a:solidFill>
              </a:rPr>
              <a:t>voorlopig</a:t>
            </a:r>
            <a:r>
              <a:rPr lang="nl-NL" dirty="0" smtClean="0"/>
              <a:t> is of al </a:t>
            </a:r>
            <a:r>
              <a:rPr lang="nl-NL" dirty="0" smtClean="0">
                <a:solidFill>
                  <a:srgbClr val="FF0000"/>
                </a:solidFill>
              </a:rPr>
              <a:t>definitief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De link van de theorietraining van de arts ontvangt u deze week.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Op de eerste controle afspraak bij trombosedienst Maastricht krijgt u een toets met vragen die over de theorietraining van de arts gaan en over het </a:t>
            </a:r>
            <a:r>
              <a:rPr lang="nl-NL" dirty="0" err="1" smtClean="0"/>
              <a:t>zelfdoseren</a:t>
            </a:r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algn="l"/>
            <a:endParaRPr lang="nl-NL" dirty="0" smtClean="0"/>
          </a:p>
          <a:p>
            <a:pPr algn="l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2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55435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121920"/>
            <a:ext cx="11907520" cy="86360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invoeren logboek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75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0" y="133006"/>
            <a:ext cx="12191999" cy="1305096"/>
          </a:xfrm>
        </p:spPr>
        <p:txBody>
          <a:bodyPr>
            <a:normAutofit/>
          </a:bodyPr>
          <a:lstStyle/>
          <a:p>
            <a:r>
              <a:rPr lang="nl-NL" sz="4400" b="1" dirty="0">
                <a:latin typeface="+mn-lt"/>
              </a:rPr>
              <a:t>Handleiding en instructievideo's</a:t>
            </a:r>
            <a:br>
              <a:rPr lang="nl-NL" sz="4400" b="1" dirty="0">
                <a:latin typeface="+mn-lt"/>
              </a:rPr>
            </a:br>
            <a:endParaRPr lang="nl-NL" sz="4400" dirty="0">
              <a:latin typeface="+mn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039091" y="1371600"/>
            <a:ext cx="9628909" cy="5303519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In het Digitaal Logboek zijn video's te bekijken die een uitleg geven over de werkwijze van het Digitaal Logboek.</a:t>
            </a:r>
          </a:p>
          <a:p>
            <a:pPr algn="l"/>
            <a:r>
              <a:rPr lang="nl-NL" dirty="0"/>
              <a:t>Ga op de homepage naar 'Handleidingen &amp; instructievideo's' om de algemene handleiding, de handleiding </a:t>
            </a:r>
            <a:r>
              <a:rPr lang="nl-NL" dirty="0" smtClean="0"/>
              <a:t>extra beveiliging </a:t>
            </a:r>
            <a:r>
              <a:rPr lang="nl-NL" dirty="0"/>
              <a:t>en de volgende video's te bekijken</a:t>
            </a:r>
            <a:r>
              <a:rPr lang="nl-NL" dirty="0" smtClean="0"/>
              <a:t>:</a:t>
            </a:r>
          </a:p>
          <a:p>
            <a:pPr algn="l"/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b="1" dirty="0"/>
              <a:t>Invoeren INR </a:t>
            </a:r>
            <a:endParaRPr lang="nl-NL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Invoeren </a:t>
            </a:r>
            <a:r>
              <a:rPr lang="nl-NL" dirty="0"/>
              <a:t>dosering (</a:t>
            </a:r>
            <a:r>
              <a:rPr lang="nl-NL" dirty="0">
                <a:solidFill>
                  <a:srgbClr val="FF0000"/>
                </a:solidFill>
              </a:rPr>
              <a:t>alleen voor </a:t>
            </a:r>
            <a:r>
              <a:rPr lang="nl-NL" dirty="0" err="1">
                <a:solidFill>
                  <a:srgbClr val="FF0000"/>
                </a:solidFill>
              </a:rPr>
              <a:t>zelfdoseerders</a:t>
            </a:r>
            <a:r>
              <a:rPr lang="nl-NL" dirty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Uitprinten doseerschema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Uitprinten vakantiebrief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Tevens vindt U hier informatie om een nieuw wachtwoord aan te maken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65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57696"/>
            <a:ext cx="12191999" cy="573578"/>
          </a:xfrm>
        </p:spPr>
        <p:txBody>
          <a:bodyPr>
            <a:noAutofit/>
          </a:bodyPr>
          <a:lstStyle/>
          <a:p>
            <a:pPr algn="ctr"/>
            <a:r>
              <a:rPr lang="nl-NL" sz="4400" b="1" dirty="0">
                <a:latin typeface="+mn-lt"/>
              </a:rPr>
              <a:t>Invoeren logboek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886" y="931025"/>
            <a:ext cx="8836226" cy="582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0" y="199505"/>
            <a:ext cx="12192000" cy="997528"/>
          </a:xfrm>
        </p:spPr>
        <p:txBody>
          <a:bodyPr>
            <a:normAutofit/>
          </a:bodyPr>
          <a:lstStyle/>
          <a:p>
            <a:r>
              <a:rPr lang="nl-NL" sz="4400" b="1" dirty="0" smtClean="0">
                <a:latin typeface="+mn-lt"/>
              </a:rPr>
              <a:t>Werkwijze invoeren </a:t>
            </a:r>
            <a:r>
              <a:rPr lang="nl-NL" sz="4400" b="1" dirty="0">
                <a:latin typeface="+mn-lt"/>
              </a:rPr>
              <a:t>logboek</a:t>
            </a:r>
            <a:endParaRPr lang="nl-NL" sz="4400" dirty="0">
              <a:latin typeface="+mn-lt"/>
            </a:endParaRP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524000" y="1787236"/>
            <a:ext cx="9144000" cy="4064924"/>
          </a:xfrm>
        </p:spPr>
        <p:txBody>
          <a:bodyPr>
            <a:normAutofit/>
          </a:bodyPr>
          <a:lstStyle/>
          <a:p>
            <a:r>
              <a:rPr lang="nl-NL" dirty="0"/>
              <a:t>Soms lukt het niet om een INR in te voeren</a:t>
            </a:r>
            <a:r>
              <a:rPr lang="nl-NL" dirty="0" smtClean="0"/>
              <a:t>.</a:t>
            </a:r>
          </a:p>
          <a:p>
            <a:pPr algn="l"/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Dit kan komen doordat U niet op Uw aangegeven prikdag heeft </a:t>
            </a:r>
            <a:r>
              <a:rPr lang="nl-NL" dirty="0" smtClean="0"/>
              <a:t>geprikt</a:t>
            </a:r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Het is dan </a:t>
            </a:r>
            <a:r>
              <a:rPr lang="nl-NL" dirty="0" smtClean="0"/>
              <a:t>belangrijk om eerst Uw digitale </a:t>
            </a:r>
            <a:r>
              <a:rPr lang="nl-NL" dirty="0"/>
              <a:t>logboek bij te </a:t>
            </a:r>
            <a:r>
              <a:rPr lang="nl-NL" dirty="0" smtClean="0"/>
              <a:t>werken</a:t>
            </a:r>
            <a:endParaRPr lang="nl-NL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/>
              <a:t>Ga naar de homepage en klik op invoeren logboek en vul de </a:t>
            </a:r>
            <a:r>
              <a:rPr lang="nl-NL" dirty="0" smtClean="0"/>
              <a:t>ontbrekende gegevens aan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dirty="0" smtClean="0"/>
              <a:t>Lukt het dan nog steeds niet om de INR in te voeren, neem dan contact op met de trombosedienst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43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5400" b="1" dirty="0">
                <a:latin typeface="+mn-lt"/>
              </a:rPr>
              <a:t>Trainingsperiode</a:t>
            </a:r>
            <a:endParaRPr lang="nl-NL" sz="5400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Vragen </a:t>
            </a:r>
            <a:r>
              <a:rPr lang="nl-NL" dirty="0"/>
              <a:t>kunt u altijd stellen via </a:t>
            </a:r>
            <a:r>
              <a:rPr lang="nl-NL" dirty="0"/>
              <a:t>M</a:t>
            </a:r>
            <a:r>
              <a:rPr lang="nl-NL" dirty="0" smtClean="0"/>
              <a:t>ijn berichten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		</a:t>
            </a:r>
            <a:r>
              <a:rPr lang="nl-NL" dirty="0" smtClean="0">
                <a:solidFill>
                  <a:srgbClr val="FF0000"/>
                </a:solidFill>
              </a:rPr>
              <a:t>SUCCES !</a:t>
            </a:r>
            <a:endParaRPr lang="nl-NL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42" y="5455167"/>
            <a:ext cx="2415458" cy="1275242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56B78FE-A660-A44C-9755-AEC15EC5F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5597"/>
            <a:ext cx="4763386" cy="147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55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193040"/>
            <a:ext cx="11653520" cy="85344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invoeren INR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30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sz="900" dirty="0" smtClean="0"/>
              <a:t>. </a:t>
            </a:r>
            <a:endParaRPr lang="nl-NL" sz="9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73" y="403129"/>
            <a:ext cx="6677453" cy="645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21920" y="91440"/>
            <a:ext cx="12435840" cy="1595120"/>
          </a:xfrm>
        </p:spPr>
        <p:txBody>
          <a:bodyPr>
            <a:normAutofit fontScale="90000"/>
          </a:bodyPr>
          <a:lstStyle/>
          <a:p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b="1" dirty="0">
                <a:latin typeface="+mn-lt"/>
              </a:rPr>
              <a:t/>
            </a:r>
            <a:br>
              <a:rPr lang="nl-NL" sz="4900" b="1" dirty="0">
                <a:latin typeface="+mn-lt"/>
              </a:rPr>
            </a:b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b="1" dirty="0" smtClean="0">
                <a:latin typeface="+mn-lt"/>
              </a:rPr>
              <a:t/>
            </a:r>
            <a:br>
              <a:rPr lang="nl-NL" sz="4900" b="1" dirty="0" smtClean="0">
                <a:latin typeface="+mn-lt"/>
              </a:rPr>
            </a:br>
            <a:r>
              <a:rPr lang="nl-NL" sz="4900" b="1" dirty="0">
                <a:latin typeface="+mn-lt"/>
              </a:rPr>
              <a:t/>
            </a:r>
            <a:br>
              <a:rPr lang="nl-NL" sz="4900" b="1" dirty="0">
                <a:latin typeface="+mn-lt"/>
              </a:rPr>
            </a:br>
            <a:r>
              <a:rPr lang="nl-NL" sz="4900" b="1" dirty="0" smtClean="0">
                <a:latin typeface="+mn-lt"/>
              </a:rPr>
              <a:t>Werkwijze Invoeren INR</a:t>
            </a:r>
            <a:r>
              <a:rPr lang="nl-NL" sz="1050" b="1" dirty="0" smtClean="0">
                <a:latin typeface="+mn-lt"/>
              </a:rPr>
              <a:t> </a:t>
            </a:r>
            <a:br>
              <a:rPr lang="nl-NL" sz="1050" b="1" dirty="0" smtClean="0">
                <a:latin typeface="+mn-lt"/>
              </a:rPr>
            </a:br>
            <a:r>
              <a:rPr lang="nl-NL" sz="1300" b="1" dirty="0" smtClean="0">
                <a:latin typeface="+mn-lt"/>
              </a:rPr>
              <a:t>zie ook instructie video</a:t>
            </a:r>
            <a:r>
              <a:rPr lang="nl-NL" dirty="0">
                <a:latin typeface="DejaVu Sans"/>
              </a:rPr>
              <a:t/>
            </a:r>
            <a:br>
              <a:rPr lang="nl-NL" dirty="0">
                <a:latin typeface="DejaVu Sans"/>
              </a:rPr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999" y="1940561"/>
            <a:ext cx="9166167" cy="4576618"/>
          </a:xfrm>
        </p:spPr>
        <p:txBody>
          <a:bodyPr>
            <a:normAutofit/>
          </a:bodyPr>
          <a:lstStyle/>
          <a:p>
            <a:r>
              <a:rPr lang="nl-NL" dirty="0" smtClean="0"/>
              <a:t>Altijd </a:t>
            </a:r>
            <a:r>
              <a:rPr lang="nl-NL" dirty="0"/>
              <a:t>op de </a:t>
            </a:r>
            <a:r>
              <a:rPr lang="nl-NL" dirty="0" err="1"/>
              <a:t>prikdag</a:t>
            </a:r>
            <a:r>
              <a:rPr lang="nl-NL" dirty="0"/>
              <a:t> uw </a:t>
            </a:r>
            <a:r>
              <a:rPr lang="nl-NL" dirty="0" smtClean="0"/>
              <a:t>INR </a:t>
            </a:r>
            <a:r>
              <a:rPr lang="nl-NL" dirty="0"/>
              <a:t>invoeren</a:t>
            </a:r>
          </a:p>
          <a:p>
            <a:r>
              <a:rPr lang="nl-NL" dirty="0">
                <a:latin typeface="DejaVu Sans"/>
              </a:rPr>
              <a:t>Homepage</a:t>
            </a:r>
          </a:p>
          <a:p>
            <a:endParaRPr lang="nl-NL" dirty="0" smtClean="0">
              <a:latin typeface="DejaVu Sans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Klik </a:t>
            </a:r>
            <a:r>
              <a:rPr lang="nl-NL" dirty="0"/>
              <a:t>op Invoeren </a:t>
            </a:r>
            <a:r>
              <a:rPr lang="nl-NL" dirty="0" smtClean="0"/>
              <a:t>INR </a:t>
            </a: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Voer </a:t>
            </a:r>
            <a:r>
              <a:rPr lang="nl-NL" dirty="0"/>
              <a:t>uw INR 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Controleer de datum en het </a:t>
            </a:r>
            <a:r>
              <a:rPr lang="nl-NL" dirty="0" smtClean="0"/>
              <a:t>tijdstip </a:t>
            </a:r>
            <a:r>
              <a:rPr lang="nl-NL" sz="1800" dirty="0" smtClean="0"/>
              <a:t>en pas eventueel aan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Vul </a:t>
            </a:r>
            <a:r>
              <a:rPr lang="nl-NL" dirty="0"/>
              <a:t>eventuele mededelingen 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Verstuur dan uw gegevens naar de </a:t>
            </a:r>
            <a:r>
              <a:rPr lang="nl-NL" dirty="0" smtClean="0"/>
              <a:t>trombosedienst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Twijfel of de INR is ingevoerd? Check via overzicht INR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6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3614" y="365125"/>
            <a:ext cx="9450185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/>
              <a:t>Vervolg werkwijze Invoeren INR</a:t>
            </a:r>
            <a:r>
              <a:rPr lang="nl-NL" b="1" dirty="0" smtClean="0">
                <a:latin typeface="DejaVu Sans"/>
              </a:rPr>
              <a:t>.</a:t>
            </a:r>
            <a:r>
              <a:rPr lang="nl-NL" dirty="0" smtClean="0">
                <a:latin typeface="DejaVu Sans"/>
              </a:rPr>
              <a:t/>
            </a:r>
            <a:br>
              <a:rPr lang="nl-NL" dirty="0" smtClean="0">
                <a:latin typeface="DejaVu Sans"/>
              </a:rPr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615" y="1616202"/>
            <a:ext cx="6989373" cy="39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02050"/>
            <a:ext cx="11882994" cy="532836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0" y="193040"/>
            <a:ext cx="11653520" cy="853440"/>
          </a:xfrm>
        </p:spPr>
        <p:txBody>
          <a:bodyPr>
            <a:noAutofit/>
          </a:bodyPr>
          <a:lstStyle/>
          <a:p>
            <a:pPr algn="ctr"/>
            <a:r>
              <a:rPr lang="nl-NL" b="1" dirty="0" smtClean="0">
                <a:latin typeface="+mn-lt"/>
              </a:rPr>
              <a:t/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Homepage </a:t>
            </a:r>
            <a:r>
              <a:rPr lang="nl-NL" b="1" dirty="0">
                <a:latin typeface="+mn-lt"/>
              </a:rPr>
              <a:t>Digitaal </a:t>
            </a:r>
            <a:r>
              <a:rPr lang="nl-NL" b="1" dirty="0" smtClean="0">
                <a:latin typeface="+mn-lt"/>
              </a:rPr>
              <a:t>Logboek</a:t>
            </a:r>
            <a:br>
              <a:rPr lang="nl-NL" b="1" dirty="0" smtClean="0">
                <a:latin typeface="+mn-lt"/>
              </a:rPr>
            </a:br>
            <a:r>
              <a:rPr lang="nl-NL" sz="1600" dirty="0" smtClean="0">
                <a:latin typeface="+mn-lt"/>
              </a:rPr>
              <a:t>berichten</a:t>
            </a:r>
            <a:r>
              <a:rPr lang="nl-NL" b="1" dirty="0">
                <a:latin typeface="+mn-lt"/>
              </a:rPr>
              <a:t/>
            </a:r>
            <a:br>
              <a:rPr lang="nl-NL" b="1" dirty="0">
                <a:latin typeface="+mn-lt"/>
              </a:rPr>
            </a:br>
            <a:endParaRPr 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2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1874</Words>
  <Application>Microsoft Office PowerPoint</Application>
  <PresentationFormat>Breedbeeld</PresentationFormat>
  <Paragraphs>280</Paragraphs>
  <Slides>42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DejaVu Sans</vt:lpstr>
      <vt:lpstr>Kantoorthema</vt:lpstr>
      <vt:lpstr>Werken met Porta Vita </vt:lpstr>
      <vt:lpstr> Homepage Digitaal Logboek instructievideo’s </vt:lpstr>
      <vt:lpstr>Handleiding en instructievideo's homepage</vt:lpstr>
      <vt:lpstr>Handleiding en instructievideo's </vt:lpstr>
      <vt:lpstr> Homepage Digitaal Logboek invoeren INR </vt:lpstr>
      <vt:lpstr>. </vt:lpstr>
      <vt:lpstr>     Werkwijze Invoeren INR  zie ook instructie video </vt:lpstr>
      <vt:lpstr>Vervolg werkwijze Invoeren INR. </vt:lpstr>
      <vt:lpstr> Homepage Digitaal Logboek berichten </vt:lpstr>
      <vt:lpstr>Werkwijze bericht sturen en ontvangen</vt:lpstr>
      <vt:lpstr>Werkwijze bericht ontvangen en versturen</vt:lpstr>
      <vt:lpstr>Werkwijze trainingsweek zie ook instructiebrief</vt:lpstr>
      <vt:lpstr>. </vt:lpstr>
      <vt:lpstr>Werkwijze trainingsweek zie ook instructiebrief</vt:lpstr>
      <vt:lpstr>Werken met Porta Vita en Zelfdoseren</vt:lpstr>
      <vt:lpstr> Homepage Digitaal Logboek invoeren dosering </vt:lpstr>
      <vt:lpstr>PowerPoint-presentatie</vt:lpstr>
      <vt:lpstr>Handleiding en instructievideo's </vt:lpstr>
      <vt:lpstr>Begrippen zelfdoseren</vt:lpstr>
      <vt:lpstr>Begrippen zelfdoseren</vt:lpstr>
      <vt:lpstr>Begrippen zelfdoseren</vt:lpstr>
      <vt:lpstr> Homepage Digitaal Logboek invoeren dosering </vt:lpstr>
      <vt:lpstr>Invoer doseerschema  praktische informatie</vt:lpstr>
      <vt:lpstr>Invoer doseerschema  praktische informatie, zie ook instructie video invoeren dosering</vt:lpstr>
      <vt:lpstr>Doseertabel FNT Handelwijze bij INR onder of boven de therapeutische range/streefgebied </vt:lpstr>
      <vt:lpstr>Doseertabel FNT Handelwijze bij INR onder of boven de therapeutische range/streefgebied uitleg</vt:lpstr>
      <vt:lpstr>Invoer doseerschema  praktische informatie</vt:lpstr>
      <vt:lpstr>Zelfdoseren met behulp van doseertabel FNT </vt:lpstr>
      <vt:lpstr>Invoer doseerschema  praktische informatie</vt:lpstr>
      <vt:lpstr>Zelfdoseren met behulp van doseertabel FNT </vt:lpstr>
      <vt:lpstr>Invoer doseerschema  praktische informatie</vt:lpstr>
      <vt:lpstr>Zelfdoseren met behulp van doseertabel FNT </vt:lpstr>
      <vt:lpstr>Invoer doseerschema  praktische informatie</vt:lpstr>
      <vt:lpstr>Zelfdoseren met behulp van doseertabel FNT       controletermijn</vt:lpstr>
      <vt:lpstr> Homepage Digitaal Logboek voorlopig en definitief </vt:lpstr>
      <vt:lpstr> Homepage Digitaal Logboek</vt:lpstr>
      <vt:lpstr>Zelfdoseren met behulp van doseertabel FNT</vt:lpstr>
      <vt:lpstr>Trainingsperiode</vt:lpstr>
      <vt:lpstr> Homepage Digitaal Logboek invoeren logboek </vt:lpstr>
      <vt:lpstr>Invoeren logboek</vt:lpstr>
      <vt:lpstr>Werkwijze invoeren logboek</vt:lpstr>
      <vt:lpstr>Trainingsperiode</vt:lpstr>
    </vt:vector>
  </TitlesOfParts>
  <Company>MUMC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Zelfdoseren</dc:title>
  <dc:creator>Moes, F.A.C. (Cissy)</dc:creator>
  <cp:lastModifiedBy>Warnier M.I.A. (Maurice)</cp:lastModifiedBy>
  <cp:revision>110</cp:revision>
  <cp:lastPrinted>2024-01-15T11:01:47Z</cp:lastPrinted>
  <dcterms:created xsi:type="dcterms:W3CDTF">2023-12-13T10:38:50Z</dcterms:created>
  <dcterms:modified xsi:type="dcterms:W3CDTF">2024-03-20T14:55:35Z</dcterms:modified>
</cp:coreProperties>
</file>